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9" r:id="rId3"/>
    <p:sldId id="260" r:id="rId4"/>
    <p:sldId id="261" r:id="rId5"/>
    <p:sldId id="262" r:id="rId6"/>
    <p:sldId id="263" r:id="rId7"/>
    <p:sldId id="264" r:id="rId8"/>
    <p:sldId id="265" r:id="rId9"/>
    <p:sldId id="266" r:id="rId10"/>
    <p:sldId id="267" r:id="rId11"/>
    <p:sldId id="268" r:id="rId12"/>
  </p:sldIdLst>
  <p:sldSz cx="9144000" cy="5143500" type="screen16x9"/>
  <p:notesSz cx="6858000" cy="9144000"/>
  <p:embeddedFontLst>
    <p:embeddedFont>
      <p:font typeface="Barlow Light" panose="00000400000000000000" pitchFamily="2" charset="0"/>
      <p:regular r:id="rId14"/>
      <p:italic r:id="rId15"/>
    </p:embeddedFont>
    <p:embeddedFont>
      <p:font typeface="Brush Script MT" panose="03060802040406070304" pitchFamily="66" charset="0"/>
      <p: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2B0"/>
    <a:srgbClr val="EE0000"/>
    <a:srgbClr val="FF3300"/>
    <a:srgbClr val="E734F7"/>
    <a:srgbClr val="7DC4A8"/>
    <a:srgbClr val="0097A7"/>
    <a:srgbClr val="AB3FA2"/>
    <a:srgbClr val="CC00CC"/>
    <a:srgbClr val="D20000"/>
    <a:srgbClr val="B3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85F46D-0BA1-4CD1-BF33-1672129B671E}" v="573" dt="2023-03-12T17:03:31.238"/>
  </p1510:revLst>
</p1510:revInfo>
</file>

<file path=ppt/tableStyles.xml><?xml version="1.0" encoding="utf-8"?>
<a:tblStyleLst xmlns:a="http://schemas.openxmlformats.org/drawingml/2006/main" def="{3B8B8528-F044-43CF-8E9B-06A37D869280}">
  <a:tblStyle styleId="{3B8B8528-F044-43CF-8E9B-06A37D8692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9" d="100"/>
          <a:sy n="99" d="100"/>
        </p:scale>
        <p:origin x="10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F5210-00A4-4849-8B36-94E3F541E24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B6076FD-85F0-4513-8B95-503E88B9C435}">
      <dgm:prSet phldrT="[Text]" phldr="1"/>
      <dgm:spPr/>
      <dgm:t>
        <a:bodyPr/>
        <a:lstStyle/>
        <a:p>
          <a:endParaRPr lang="en-US"/>
        </a:p>
      </dgm:t>
    </dgm:pt>
    <dgm:pt modelId="{DBCEE8EA-5F67-4914-A2B3-8242EE0AFFB8}" type="parTrans" cxnId="{2CA22106-FEF5-483E-979E-966FDC732F48}">
      <dgm:prSet/>
      <dgm:spPr/>
      <dgm:t>
        <a:bodyPr/>
        <a:lstStyle/>
        <a:p>
          <a:endParaRPr lang="en-US"/>
        </a:p>
      </dgm:t>
    </dgm:pt>
    <dgm:pt modelId="{C46DDBC9-94E2-4C84-816F-CF0F4D399A83}" type="sibTrans" cxnId="{2CA22106-FEF5-483E-979E-966FDC732F4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t>
        <a:bodyPr/>
        <a:lstStyle/>
        <a:p>
          <a:endParaRPr lang="en-US"/>
        </a:p>
      </dgm:t>
      <dgm:extLst>
        <a:ext uri="{E40237B7-FDA0-4F09-8148-C483321AD2D9}">
          <dgm14:cNvPr xmlns:dgm14="http://schemas.microsoft.com/office/drawing/2010/diagram" id="0" name="" descr="3840x2400 Python Logo 4k 4k HD 4k Wallpapers, Images, Backgrounds ...">
            <a:extLst>
              <a:ext uri="{FF2B5EF4-FFF2-40B4-BE49-F238E27FC236}">
                <a16:creationId xmlns:a16="http://schemas.microsoft.com/office/drawing/2014/main" id="{0513023F-37BF-31D7-ED74-87593117AAE6}"/>
              </a:ext>
            </a:extLst>
          </dgm14:cNvPr>
        </a:ext>
      </dgm:extLst>
    </dgm:pt>
    <dgm:pt modelId="{3BF2DD8B-3998-4DA2-B093-152B84F1C636}" type="pres">
      <dgm:prSet presAssocID="{C13F5210-00A4-4849-8B36-94E3F541E24E}" presName="Name0" presStyleCnt="0">
        <dgm:presLayoutVars>
          <dgm:chMax val="7"/>
          <dgm:chPref val="7"/>
          <dgm:dir/>
        </dgm:presLayoutVars>
      </dgm:prSet>
      <dgm:spPr/>
    </dgm:pt>
    <dgm:pt modelId="{732A7E48-8BA7-4D12-80B7-D8270021800F}" type="pres">
      <dgm:prSet presAssocID="{C13F5210-00A4-4849-8B36-94E3F541E24E}" presName="Name1" presStyleCnt="0"/>
      <dgm:spPr/>
    </dgm:pt>
    <dgm:pt modelId="{2B3350AF-D40F-448C-A7A3-AEEB3090E588}" type="pres">
      <dgm:prSet presAssocID="{C46DDBC9-94E2-4C84-816F-CF0F4D399A83}" presName="picture_1" presStyleCnt="0"/>
      <dgm:spPr/>
    </dgm:pt>
    <dgm:pt modelId="{23988280-01B1-49F0-859A-EB2223D92ED8}" type="pres">
      <dgm:prSet presAssocID="{C46DDBC9-94E2-4C84-816F-CF0F4D399A83}" presName="pictureRepeatNode" presStyleLbl="alignImgPlace1" presStyleIdx="0" presStyleCnt="1" custScaleX="200000" custScaleY="202319" custLinFactNeighborX="3839" custLinFactNeighborY="1533"/>
      <dgm:spPr/>
    </dgm:pt>
    <dgm:pt modelId="{ABC9932C-44BC-4672-B513-5CBA97E58889}" type="pres">
      <dgm:prSet presAssocID="{4B6076FD-85F0-4513-8B95-503E88B9C435}" presName="text_1" presStyleLbl="node1" presStyleIdx="0" presStyleCnt="0" custFlipHor="1" custScaleX="1736" custScaleY="3748">
        <dgm:presLayoutVars>
          <dgm:bulletEnabled val="1"/>
        </dgm:presLayoutVars>
      </dgm:prSet>
      <dgm:spPr/>
    </dgm:pt>
  </dgm:ptLst>
  <dgm:cxnLst>
    <dgm:cxn modelId="{2CA22106-FEF5-483E-979E-966FDC732F48}" srcId="{C13F5210-00A4-4849-8B36-94E3F541E24E}" destId="{4B6076FD-85F0-4513-8B95-503E88B9C435}" srcOrd="0" destOrd="0" parTransId="{DBCEE8EA-5F67-4914-A2B3-8242EE0AFFB8}" sibTransId="{C46DDBC9-94E2-4C84-816F-CF0F4D399A83}"/>
    <dgm:cxn modelId="{38AA3A25-3881-4E2D-AEEB-FC2083BF88E6}" type="presOf" srcId="{C13F5210-00A4-4849-8B36-94E3F541E24E}" destId="{3BF2DD8B-3998-4DA2-B093-152B84F1C636}" srcOrd="0" destOrd="0" presId="urn:microsoft.com/office/officeart/2008/layout/CircularPictureCallout"/>
    <dgm:cxn modelId="{31D36FBA-CE5F-4308-8E52-A2F01E43F915}" type="presOf" srcId="{C46DDBC9-94E2-4C84-816F-CF0F4D399A83}" destId="{23988280-01B1-49F0-859A-EB2223D92ED8}" srcOrd="0" destOrd="0" presId="urn:microsoft.com/office/officeart/2008/layout/CircularPictureCallout"/>
    <dgm:cxn modelId="{E05D5FC9-E204-44AA-87EE-9195520A6BBF}" type="presOf" srcId="{4B6076FD-85F0-4513-8B95-503E88B9C435}" destId="{ABC9932C-44BC-4672-B513-5CBA97E58889}" srcOrd="0" destOrd="0" presId="urn:microsoft.com/office/officeart/2008/layout/CircularPictureCallout"/>
    <dgm:cxn modelId="{FFB3E4E0-37F9-4B23-9116-964F50A62D17}" type="presParOf" srcId="{3BF2DD8B-3998-4DA2-B093-152B84F1C636}" destId="{732A7E48-8BA7-4D12-80B7-D8270021800F}" srcOrd="0" destOrd="0" presId="urn:microsoft.com/office/officeart/2008/layout/CircularPictureCallout"/>
    <dgm:cxn modelId="{2E4D92AD-A71A-473C-8095-3A7B64228065}" type="presParOf" srcId="{732A7E48-8BA7-4D12-80B7-D8270021800F}" destId="{2B3350AF-D40F-448C-A7A3-AEEB3090E588}" srcOrd="0" destOrd="0" presId="urn:microsoft.com/office/officeart/2008/layout/CircularPictureCallout"/>
    <dgm:cxn modelId="{647137EB-C050-41C8-AC25-ADFFDD5BBE98}" type="presParOf" srcId="{2B3350AF-D40F-448C-A7A3-AEEB3090E588}" destId="{23988280-01B1-49F0-859A-EB2223D92ED8}" srcOrd="0" destOrd="0" presId="urn:microsoft.com/office/officeart/2008/layout/CircularPictureCallout"/>
    <dgm:cxn modelId="{CA73B2A0-F9E4-4216-9BCA-4FEF023DF445}" type="presParOf" srcId="{732A7E48-8BA7-4D12-80B7-D8270021800F}" destId="{ABC9932C-44BC-4672-B513-5CBA97E588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B4D8E-392C-4E2A-984C-3F3FAEA0DDA9}"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32D206E-DD7E-4724-A5C5-0B9D6A552681}">
      <dgm:prSet phldrT="[Text]" phldr="1"/>
      <dgm:spPr/>
      <dgm:t>
        <a:bodyPr/>
        <a:lstStyle/>
        <a:p>
          <a:endParaRPr lang="en-US" dirty="0"/>
        </a:p>
      </dgm:t>
    </dgm:pt>
    <dgm:pt modelId="{AB65E460-7B6B-464C-B3AE-48D132419D88}" type="parTrans" cxnId="{92853AF9-C9F3-4733-ACF5-EE08C163ED43}">
      <dgm:prSet/>
      <dgm:spPr/>
      <dgm:t>
        <a:bodyPr/>
        <a:lstStyle/>
        <a:p>
          <a:endParaRPr lang="en-US"/>
        </a:p>
      </dgm:t>
    </dgm:pt>
    <dgm:pt modelId="{E76D8697-0908-45F5-96CF-1A149D7CC8CC}" type="sibTrans" cxnId="{92853AF9-C9F3-4733-ACF5-EE08C163ED4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Logo Visual Studio Code Icon Png - angelicheritornanoacasa">
            <a:extLst>
              <a:ext uri="{FF2B5EF4-FFF2-40B4-BE49-F238E27FC236}">
                <a16:creationId xmlns:a16="http://schemas.microsoft.com/office/drawing/2014/main" id="{BB1CA8CE-8A9B-E25B-B190-CEF575619E80}"/>
              </a:ext>
            </a:extLst>
          </dgm14:cNvPr>
        </a:ext>
      </dgm:extLst>
    </dgm:pt>
    <dgm:pt modelId="{AF230EEE-674B-4681-B5EF-C14AC9EE5DEC}" type="pres">
      <dgm:prSet presAssocID="{B41B4D8E-392C-4E2A-984C-3F3FAEA0DDA9}" presName="Name0" presStyleCnt="0">
        <dgm:presLayoutVars>
          <dgm:chMax val="7"/>
          <dgm:chPref val="7"/>
          <dgm:dir/>
        </dgm:presLayoutVars>
      </dgm:prSet>
      <dgm:spPr/>
    </dgm:pt>
    <dgm:pt modelId="{B441E08E-9DC5-4FA5-9D75-AC2EBEF56F7C}" type="pres">
      <dgm:prSet presAssocID="{B41B4D8E-392C-4E2A-984C-3F3FAEA0DDA9}" presName="Name1" presStyleCnt="0"/>
      <dgm:spPr/>
    </dgm:pt>
    <dgm:pt modelId="{EA0D8730-D1B9-4A33-98A2-CA85585807C5}" type="pres">
      <dgm:prSet presAssocID="{E76D8697-0908-45F5-96CF-1A149D7CC8CC}" presName="picture_1" presStyleCnt="0"/>
      <dgm:spPr/>
    </dgm:pt>
    <dgm:pt modelId="{4886D6A3-640E-475A-B71C-0D9050D0E8B9}" type="pres">
      <dgm:prSet presAssocID="{E76D8697-0908-45F5-96CF-1A149D7CC8CC}" presName="pictureRepeatNode" presStyleLbl="alignImgPlace1" presStyleIdx="0" presStyleCnt="1" custScaleX="161087" custScaleY="168776" custLinFactNeighborX="44081" custLinFactNeighborY="0"/>
      <dgm:spPr/>
    </dgm:pt>
    <dgm:pt modelId="{8BAD0838-32F8-424C-8F53-D2EED8CFD0CA}" type="pres">
      <dgm:prSet presAssocID="{432D206E-DD7E-4724-A5C5-0B9D6A552681}" presName="text_1" presStyleLbl="node1" presStyleIdx="0" presStyleCnt="0" custFlipVert="0" custFlipHor="1" custScaleX="2778" custScaleY="12597">
        <dgm:presLayoutVars>
          <dgm:bulletEnabled val="1"/>
        </dgm:presLayoutVars>
      </dgm:prSet>
      <dgm:spPr/>
    </dgm:pt>
  </dgm:ptLst>
  <dgm:cxnLst>
    <dgm:cxn modelId="{83CD864C-271D-4D6B-88BD-9505381953B5}" type="presOf" srcId="{B41B4D8E-392C-4E2A-984C-3F3FAEA0DDA9}" destId="{AF230EEE-674B-4681-B5EF-C14AC9EE5DEC}" srcOrd="0" destOrd="0" presId="urn:microsoft.com/office/officeart/2008/layout/CircularPictureCallout"/>
    <dgm:cxn modelId="{745A0DDB-5F6E-46DA-BD13-F202DB51C465}" type="presOf" srcId="{432D206E-DD7E-4724-A5C5-0B9D6A552681}" destId="{8BAD0838-32F8-424C-8F53-D2EED8CFD0CA}" srcOrd="0" destOrd="0" presId="urn:microsoft.com/office/officeart/2008/layout/CircularPictureCallout"/>
    <dgm:cxn modelId="{29015FE9-4D56-45F7-A8A4-AAD44B1EA89A}" type="presOf" srcId="{E76D8697-0908-45F5-96CF-1A149D7CC8CC}" destId="{4886D6A3-640E-475A-B71C-0D9050D0E8B9}" srcOrd="0" destOrd="0" presId="urn:microsoft.com/office/officeart/2008/layout/CircularPictureCallout"/>
    <dgm:cxn modelId="{92853AF9-C9F3-4733-ACF5-EE08C163ED43}" srcId="{B41B4D8E-392C-4E2A-984C-3F3FAEA0DDA9}" destId="{432D206E-DD7E-4724-A5C5-0B9D6A552681}" srcOrd="0" destOrd="0" parTransId="{AB65E460-7B6B-464C-B3AE-48D132419D88}" sibTransId="{E76D8697-0908-45F5-96CF-1A149D7CC8CC}"/>
    <dgm:cxn modelId="{1DD69213-D866-4DAA-BA64-6EAE4293FFD8}" type="presParOf" srcId="{AF230EEE-674B-4681-B5EF-C14AC9EE5DEC}" destId="{B441E08E-9DC5-4FA5-9D75-AC2EBEF56F7C}" srcOrd="0" destOrd="0" presId="urn:microsoft.com/office/officeart/2008/layout/CircularPictureCallout"/>
    <dgm:cxn modelId="{82AC6244-C31A-4BCC-9781-1770ABF6A1E3}" type="presParOf" srcId="{B441E08E-9DC5-4FA5-9D75-AC2EBEF56F7C}" destId="{EA0D8730-D1B9-4A33-98A2-CA85585807C5}" srcOrd="0" destOrd="0" presId="urn:microsoft.com/office/officeart/2008/layout/CircularPictureCallout"/>
    <dgm:cxn modelId="{4DB8701B-5C20-4C30-9F3B-963026F7A89F}" type="presParOf" srcId="{EA0D8730-D1B9-4A33-98A2-CA85585807C5}" destId="{4886D6A3-640E-475A-B71C-0D9050D0E8B9}" srcOrd="0" destOrd="0" presId="urn:microsoft.com/office/officeart/2008/layout/CircularPictureCallout"/>
    <dgm:cxn modelId="{C5D726E7-4E93-496E-A250-BF9431C16D60}" type="presParOf" srcId="{B441E08E-9DC5-4FA5-9D75-AC2EBEF56F7C}" destId="{8BAD0838-32F8-424C-8F53-D2EED8CFD0CA}"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88280-01B1-49F0-859A-EB2223D92ED8}">
      <dsp:nvSpPr>
        <dsp:cNvPr id="0" name=""/>
        <dsp:cNvSpPr/>
      </dsp:nvSpPr>
      <dsp:spPr>
        <a:xfrm>
          <a:off x="0" y="17294"/>
          <a:ext cx="1025861" cy="10377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C9932C-44BC-4672-B513-5CBA97E58889}">
      <dsp:nvSpPr>
        <dsp:cNvPr id="0" name=""/>
        <dsp:cNvSpPr/>
      </dsp:nvSpPr>
      <dsp:spPr>
        <a:xfrm flipH="1">
          <a:off x="510081" y="625671"/>
          <a:ext cx="5698" cy="634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a:p>
      </dsp:txBody>
      <dsp:txXfrm>
        <a:off x="510081" y="625671"/>
        <a:ext cx="5698" cy="6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6D6A3-640E-475A-B71C-0D9050D0E8B9}">
      <dsp:nvSpPr>
        <dsp:cNvPr id="0" name=""/>
        <dsp:cNvSpPr/>
      </dsp:nvSpPr>
      <dsp:spPr>
        <a:xfrm>
          <a:off x="267758" y="1735"/>
          <a:ext cx="1108434" cy="11613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AD0838-32F8-424C-8F53-D2EED8CFD0CA}">
      <dsp:nvSpPr>
        <dsp:cNvPr id="0" name=""/>
        <dsp:cNvSpPr/>
      </dsp:nvSpPr>
      <dsp:spPr>
        <a:xfrm flipH="1">
          <a:off x="681979" y="702971"/>
          <a:ext cx="12233" cy="2860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dirty="0"/>
        </a:p>
      </dsp:txBody>
      <dsp:txXfrm>
        <a:off x="681979" y="702971"/>
        <a:ext cx="12233" cy="2860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bd449884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bd449884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d741fe1a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d741fe1a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9d741fe1a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9d741fe1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9d741fe1a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9d741fe1a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9d741fe1a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9d741fe1a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9d741fe1a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9d741fe1a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9d741fe1a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9d741fe1a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9d741fe1a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9d741fe1a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d741fe1a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d741fe1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9d741fe1a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9d741fe1a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917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34450" y="2349025"/>
            <a:ext cx="8520600" cy="25011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FFEFBB"/>
              </a:buClr>
              <a:buSzPts val="1800"/>
              <a:buFont typeface="Roboto"/>
              <a:buChar char="●"/>
              <a:defRPr>
                <a:solidFill>
                  <a:srgbClr val="FFEFBB"/>
                </a:solidFill>
                <a:latin typeface="Roboto"/>
                <a:ea typeface="Roboto"/>
                <a:cs typeface="Roboto"/>
                <a:sym typeface="Roboto"/>
              </a:defRPr>
            </a:lvl1pPr>
            <a:lvl2pPr marL="914400" lvl="1"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2pPr>
            <a:lvl3pPr marL="1371600" lvl="2"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3pPr>
            <a:lvl4pPr marL="1828800" lvl="3"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4pPr>
            <a:lvl5pPr marL="2286000" lvl="4"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5pPr>
            <a:lvl6pPr marL="2743200" lvl="5"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6pPr>
            <a:lvl7pPr marL="3200400" lvl="6"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7pPr>
            <a:lvl8pPr marL="3657600" lvl="7"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8pPr>
            <a:lvl9pPr marL="4114800" lvl="8" indent="-317500">
              <a:spcBef>
                <a:spcPts val="0"/>
              </a:spcBef>
              <a:spcAft>
                <a:spcPts val="0"/>
              </a:spcAft>
              <a:buClr>
                <a:srgbClr val="FFEFBB"/>
              </a:buClr>
              <a:buSzPts val="1400"/>
              <a:buFont typeface="Roboto"/>
              <a:buChar char="■"/>
              <a:defRPr>
                <a:solidFill>
                  <a:srgbClr val="FFEFBB"/>
                </a:solidFill>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rgbClr val="FFE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FEFBB"/>
              </a:buClr>
              <a:buSzPts val="2100"/>
              <a:buFont typeface="Roboto"/>
              <a:buNone/>
              <a:defRPr sz="2100">
                <a:solidFill>
                  <a:srgbClr val="FFEFBB"/>
                </a:solidFill>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004F7C"/>
              </a:buClr>
              <a:buSzPts val="1800"/>
              <a:buFont typeface="Roboto"/>
              <a:buChar char="●"/>
              <a:defRPr>
                <a:solidFill>
                  <a:srgbClr val="004F7C"/>
                </a:solidFill>
                <a:latin typeface="Roboto"/>
                <a:ea typeface="Roboto"/>
                <a:cs typeface="Roboto"/>
                <a:sym typeface="Roboto"/>
              </a:defRPr>
            </a:lvl1pPr>
            <a:lvl2pPr marL="914400" lvl="1"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2pPr>
            <a:lvl3pPr marL="1371600" lvl="2" indent="-317500">
              <a:spcBef>
                <a:spcPts val="0"/>
              </a:spcBef>
              <a:spcAft>
                <a:spcPts val="0"/>
              </a:spcAft>
              <a:buClr>
                <a:srgbClr val="004F7C"/>
              </a:buClr>
              <a:buSzPts val="1400"/>
              <a:buChar char="■"/>
              <a:defRPr>
                <a:solidFill>
                  <a:srgbClr val="004F7C"/>
                </a:solidFill>
              </a:defRPr>
            </a:lvl3pPr>
            <a:lvl4pPr marL="1828800" lvl="3" indent="-317500">
              <a:spcBef>
                <a:spcPts val="0"/>
              </a:spcBef>
              <a:spcAft>
                <a:spcPts val="0"/>
              </a:spcAft>
              <a:buClr>
                <a:srgbClr val="004F7C"/>
              </a:buClr>
              <a:buSzPts val="1400"/>
              <a:buChar char="●"/>
              <a:defRPr>
                <a:solidFill>
                  <a:srgbClr val="004F7C"/>
                </a:solidFill>
              </a:defRPr>
            </a:lvl4pPr>
            <a:lvl5pPr marL="2286000" lvl="4" indent="-317500">
              <a:spcBef>
                <a:spcPts val="0"/>
              </a:spcBef>
              <a:spcAft>
                <a:spcPts val="0"/>
              </a:spcAft>
              <a:buClr>
                <a:srgbClr val="004F7C"/>
              </a:buClr>
              <a:buSzPts val="1400"/>
              <a:buChar char="○"/>
              <a:defRPr>
                <a:solidFill>
                  <a:srgbClr val="004F7C"/>
                </a:solidFill>
              </a:defRPr>
            </a:lvl5pPr>
            <a:lvl6pPr marL="2743200" lvl="5" indent="-317500">
              <a:spcBef>
                <a:spcPts val="0"/>
              </a:spcBef>
              <a:spcAft>
                <a:spcPts val="0"/>
              </a:spcAft>
              <a:buClr>
                <a:srgbClr val="004F7C"/>
              </a:buClr>
              <a:buSzPts val="1400"/>
              <a:buChar char="■"/>
              <a:defRPr>
                <a:solidFill>
                  <a:srgbClr val="004F7C"/>
                </a:solidFill>
              </a:defRPr>
            </a:lvl6pPr>
            <a:lvl7pPr marL="3200400" lvl="6"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7pPr>
            <a:lvl8pPr marL="3657600" lvl="7" indent="-317500">
              <a:spcBef>
                <a:spcPts val="0"/>
              </a:spcBef>
              <a:spcAft>
                <a:spcPts val="0"/>
              </a:spcAft>
              <a:buClr>
                <a:srgbClr val="004F7C"/>
              </a:buClr>
              <a:buSzPts val="1400"/>
              <a:buFont typeface="Roboto"/>
              <a:buChar char="○"/>
              <a:defRPr>
                <a:solidFill>
                  <a:srgbClr val="004F7C"/>
                </a:solidFill>
                <a:latin typeface="Roboto"/>
                <a:ea typeface="Roboto"/>
                <a:cs typeface="Roboto"/>
                <a:sym typeface="Roboto"/>
              </a:defRPr>
            </a:lvl8pPr>
            <a:lvl9pPr marL="4114800" lvl="8" indent="-317500">
              <a:spcBef>
                <a:spcPts val="0"/>
              </a:spcBef>
              <a:spcAft>
                <a:spcPts val="0"/>
              </a:spcAft>
              <a:buSzPts val="1400"/>
              <a:buFont typeface="Roboto"/>
              <a:buChar char="■"/>
              <a:defRPr>
                <a:latin typeface="Roboto"/>
                <a:ea typeface="Roboto"/>
                <a:cs typeface="Roboto"/>
                <a:sym typeface="Roboto"/>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0C9A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4F7C"/>
              </a:buClr>
              <a:buSzPts val="2800"/>
              <a:buFont typeface="Roboto"/>
              <a:buNone/>
              <a:defRPr sz="2800" b="1">
                <a:solidFill>
                  <a:srgbClr val="004F7C"/>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EFBB"/>
              </a:buClr>
              <a:buSzPts val="1800"/>
              <a:buChar char="●"/>
              <a:defRPr sz="1800">
                <a:solidFill>
                  <a:srgbClr val="FFEFBB"/>
                </a:solidFill>
              </a:defRPr>
            </a:lvl1pPr>
            <a:lvl2pPr marL="914400" lvl="1" indent="-317500" rtl="0">
              <a:lnSpc>
                <a:spcPct val="115000"/>
              </a:lnSpc>
              <a:spcBef>
                <a:spcPts val="0"/>
              </a:spcBef>
              <a:spcAft>
                <a:spcPts val="0"/>
              </a:spcAft>
              <a:buClr>
                <a:srgbClr val="FFEFBB"/>
              </a:buClr>
              <a:buSzPts val="1400"/>
              <a:buChar char="○"/>
              <a:defRPr>
                <a:solidFill>
                  <a:srgbClr val="FFEFBB"/>
                </a:solidFill>
              </a:defRPr>
            </a:lvl2pPr>
            <a:lvl3pPr marL="1371600" lvl="2" indent="-317500" rtl="0">
              <a:lnSpc>
                <a:spcPct val="115000"/>
              </a:lnSpc>
              <a:spcBef>
                <a:spcPts val="0"/>
              </a:spcBef>
              <a:spcAft>
                <a:spcPts val="0"/>
              </a:spcAft>
              <a:buClr>
                <a:srgbClr val="FFEFBB"/>
              </a:buClr>
              <a:buSzPts val="1400"/>
              <a:buChar char="■"/>
              <a:defRPr>
                <a:solidFill>
                  <a:srgbClr val="FFEFBB"/>
                </a:solidFill>
              </a:defRPr>
            </a:lvl3pPr>
            <a:lvl4pPr marL="1828800" lvl="3" indent="-317500" rtl="0">
              <a:lnSpc>
                <a:spcPct val="115000"/>
              </a:lnSpc>
              <a:spcBef>
                <a:spcPts val="0"/>
              </a:spcBef>
              <a:spcAft>
                <a:spcPts val="0"/>
              </a:spcAft>
              <a:buClr>
                <a:srgbClr val="FFEFBB"/>
              </a:buClr>
              <a:buSzPts val="1400"/>
              <a:buChar char="●"/>
              <a:defRPr>
                <a:solidFill>
                  <a:srgbClr val="FFEFBB"/>
                </a:solidFill>
              </a:defRPr>
            </a:lvl4pPr>
            <a:lvl5pPr marL="2286000" lvl="4" indent="-317500" rtl="0">
              <a:lnSpc>
                <a:spcPct val="115000"/>
              </a:lnSpc>
              <a:spcBef>
                <a:spcPts val="0"/>
              </a:spcBef>
              <a:spcAft>
                <a:spcPts val="0"/>
              </a:spcAft>
              <a:buClr>
                <a:srgbClr val="FFEFBB"/>
              </a:buClr>
              <a:buSzPts val="1400"/>
              <a:buChar char="○"/>
              <a:defRPr>
                <a:solidFill>
                  <a:srgbClr val="FFEFBB"/>
                </a:solidFill>
              </a:defRPr>
            </a:lvl5pPr>
            <a:lvl6pPr marL="2743200" lvl="5" indent="-317500" rtl="0">
              <a:lnSpc>
                <a:spcPct val="115000"/>
              </a:lnSpc>
              <a:spcBef>
                <a:spcPts val="0"/>
              </a:spcBef>
              <a:spcAft>
                <a:spcPts val="0"/>
              </a:spcAft>
              <a:buClr>
                <a:srgbClr val="FFEFBB"/>
              </a:buClr>
              <a:buSzPts val="1400"/>
              <a:buChar char="■"/>
              <a:defRPr>
                <a:solidFill>
                  <a:srgbClr val="FFEFBB"/>
                </a:solidFill>
              </a:defRPr>
            </a:lvl6pPr>
            <a:lvl7pPr marL="3200400" lvl="6" indent="-317500" rtl="0">
              <a:lnSpc>
                <a:spcPct val="115000"/>
              </a:lnSpc>
              <a:spcBef>
                <a:spcPts val="0"/>
              </a:spcBef>
              <a:spcAft>
                <a:spcPts val="0"/>
              </a:spcAft>
              <a:buClr>
                <a:srgbClr val="FFEFBB"/>
              </a:buClr>
              <a:buSzPts val="1400"/>
              <a:buChar char="●"/>
              <a:defRPr>
                <a:solidFill>
                  <a:srgbClr val="FFEFBB"/>
                </a:solidFill>
              </a:defRPr>
            </a:lvl7pPr>
            <a:lvl8pPr marL="3657600" lvl="7" indent="-317500" rtl="0">
              <a:lnSpc>
                <a:spcPct val="115000"/>
              </a:lnSpc>
              <a:spcBef>
                <a:spcPts val="0"/>
              </a:spcBef>
              <a:spcAft>
                <a:spcPts val="0"/>
              </a:spcAft>
              <a:buClr>
                <a:srgbClr val="FFEFBB"/>
              </a:buClr>
              <a:buSzPts val="1400"/>
              <a:buChar char="○"/>
              <a:defRPr>
                <a:solidFill>
                  <a:srgbClr val="FFEFBB"/>
                </a:solidFill>
              </a:defRPr>
            </a:lvl8pPr>
            <a:lvl9pPr marL="4114800" lvl="8" indent="-317500" rtl="0">
              <a:lnSpc>
                <a:spcPct val="115000"/>
              </a:lnSpc>
              <a:spcBef>
                <a:spcPts val="0"/>
              </a:spcBef>
              <a:spcAft>
                <a:spcPts val="0"/>
              </a:spcAft>
              <a:buClr>
                <a:srgbClr val="FFEFBB"/>
              </a:buClr>
              <a:buSzPts val="1400"/>
              <a:buChar char="■"/>
              <a:defRPr>
                <a:solidFill>
                  <a:srgbClr val="FFEFBB"/>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B79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000250" y="0"/>
            <a:ext cx="5143501" cy="5143501"/>
          </a:xfrm>
          <a:prstGeom prst="rect">
            <a:avLst/>
          </a:prstGeom>
          <a:noFill/>
          <a:ln>
            <a:noFill/>
          </a:ln>
        </p:spPr>
      </p:pic>
      <p:sp>
        <p:nvSpPr>
          <p:cNvPr id="2" name="TextBox 1">
            <a:extLst>
              <a:ext uri="{FF2B5EF4-FFF2-40B4-BE49-F238E27FC236}">
                <a16:creationId xmlns:a16="http://schemas.microsoft.com/office/drawing/2014/main" id="{C5E9C46C-E233-0611-42D8-BFE8902E13A1}"/>
              </a:ext>
            </a:extLst>
          </p:cNvPr>
          <p:cNvSpPr txBox="1"/>
          <p:nvPr/>
        </p:nvSpPr>
        <p:spPr>
          <a:xfrm>
            <a:off x="3797203" y="4767444"/>
            <a:ext cx="5821448" cy="307777"/>
          </a:xfrm>
          <a:prstGeom prst="rect">
            <a:avLst/>
          </a:prstGeom>
          <a:noFill/>
        </p:spPr>
        <p:txBody>
          <a:bodyPr wrap="square" rtlCol="0">
            <a:spAutoFit/>
          </a:bodyPr>
          <a:lstStyle/>
          <a:p>
            <a:r>
              <a:rPr lang="en-IN" dirty="0"/>
              <a:t>Source Code - https://github.com/swastikbansal/Swara-Public.git</a:t>
            </a:r>
            <a:endParaRPr lang="en-GB"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0C9AC"/>
        </a:soli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86633"/>
            <a:ext cx="8520600" cy="827767"/>
          </a:xfrm>
          <a:prstGeom prst="rect">
            <a:avLst/>
          </a:prstGeom>
          <a:noFill/>
          <a:ln w="19050">
            <a:solidFill>
              <a:schemeClr val="tx1"/>
            </a:solidFill>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400" u="sng">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Future Enhancements</a:t>
            </a:r>
            <a:endParaRPr sz="4400" dirty="0">
              <a:ln w="9525">
                <a:solidFill>
                  <a:schemeClr val="bg1"/>
                </a:solidFill>
                <a:prstDash val="solid"/>
              </a:ln>
              <a:solidFill>
                <a:schemeClr val="tx1"/>
              </a:solidFill>
              <a:effectLst>
                <a:outerShdw blurRad="50800" dist="38100" dir="5400000" algn="t" rotWithShape="0">
                  <a:prstClr val="black">
                    <a:alpha val="40000"/>
                  </a:prstClr>
                </a:outerShdw>
              </a:effectLst>
            </a:endParaRPr>
          </a:p>
        </p:txBody>
      </p:sp>
      <p:sp>
        <p:nvSpPr>
          <p:cNvPr id="137" name="Google Shape;137;p24"/>
          <p:cNvSpPr txBox="1">
            <a:spLocks noGrp="1"/>
          </p:cNvSpPr>
          <p:nvPr>
            <p:ph type="body" idx="1"/>
          </p:nvPr>
        </p:nvSpPr>
        <p:spPr>
          <a:xfrm>
            <a:off x="-48861" y="1095883"/>
            <a:ext cx="9053611" cy="3824341"/>
          </a:xfrm>
          <a:prstGeom prst="rect">
            <a:avLst/>
          </a:prstGeom>
        </p:spPr>
        <p:txBody>
          <a:bodyPr spcFirstLastPara="1" wrap="square" lIns="91425" tIns="91425" rIns="91425" bIns="91425" anchor="t" anchorCtr="0">
            <a:noAutofit/>
          </a:bodyPr>
          <a:lstStyle/>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Will support mp3 , mp5 files </a:t>
            </a: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Will be mobile usable</a:t>
            </a: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Greater efficiency and performance</a:t>
            </a: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Track record of his previous </a:t>
            </a:r>
            <a:r>
              <a:rPr lang="en-US" sz="1700" dirty="0" err="1">
                <a:solidFill>
                  <a:schemeClr val="bg1"/>
                </a:solidFill>
                <a:effectLst>
                  <a:outerShdw blurRad="38100" dist="38100" dir="2700000" algn="tl">
                    <a:srgbClr val="000000">
                      <a:alpha val="43137"/>
                    </a:srgbClr>
                  </a:outerShdw>
                </a:effectLst>
              </a:rPr>
              <a:t>testings</a:t>
            </a: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Similarity in percentage hence even more accurate</a:t>
            </a: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Website</a:t>
            </a:r>
          </a:p>
          <a:p>
            <a:pPr marL="742950" lvl="0" indent="-285750" rtl="0">
              <a:lnSpc>
                <a:spcPct val="100000"/>
              </a:lnSpc>
              <a:spcBef>
                <a:spcPts val="0"/>
              </a:spcBef>
              <a:spcAft>
                <a:spcPts val="0"/>
              </a:spcAft>
              <a:buFont typeface="Wingdings" panose="05000000000000000000" pitchFamily="2" charset="2"/>
              <a:buChar char="q"/>
            </a:pPr>
            <a:endParaRPr lang="en-US" sz="1700" dirty="0">
              <a:solidFill>
                <a:schemeClr val="bg1"/>
              </a:solidFill>
              <a:effectLst>
                <a:outerShdw blurRad="38100" dist="38100" dir="2700000" algn="tl">
                  <a:srgbClr val="000000">
                    <a:alpha val="43137"/>
                  </a:srgbClr>
                </a:outerShdw>
              </a:effectLst>
            </a:endParaRPr>
          </a:p>
          <a:p>
            <a:pPr marL="742950" lvl="0" indent="-285750" rtl="0">
              <a:lnSpc>
                <a:spcPct val="100000"/>
              </a:lnSpc>
              <a:spcBef>
                <a:spcPts val="0"/>
              </a:spcBef>
              <a:spcAft>
                <a:spcPts val="0"/>
              </a:spcAft>
              <a:buFont typeface="Wingdings" panose="05000000000000000000" pitchFamily="2" charset="2"/>
              <a:buChar char="q"/>
            </a:pPr>
            <a:r>
              <a:rPr lang="en-US" sz="1700" dirty="0">
                <a:solidFill>
                  <a:schemeClr val="bg1"/>
                </a:solidFill>
                <a:effectLst>
                  <a:outerShdw blurRad="38100" dist="38100" dir="2700000" algn="tl">
                    <a:srgbClr val="000000">
                      <a:alpha val="43137"/>
                    </a:srgbClr>
                  </a:outerShdw>
                </a:effectLst>
              </a:rPr>
              <a:t>Graph of his track record to depict his/her improvement with time.</a:t>
            </a:r>
          </a:p>
          <a:p>
            <a:pPr marL="742950" lvl="0" indent="-285750" rtl="0">
              <a:lnSpc>
                <a:spcPct val="100000"/>
              </a:lnSpc>
              <a:spcBef>
                <a:spcPts val="0"/>
              </a:spcBef>
              <a:spcAft>
                <a:spcPts val="0"/>
              </a:spcAft>
              <a:buFont typeface="Roboto" panose="02000000000000000000" pitchFamily="2" charset="0"/>
              <a:buChar char="•"/>
            </a:pPr>
            <a:endParaRPr lang="en-US" sz="1700" dirty="0"/>
          </a:p>
          <a:p>
            <a:pPr marL="742950" lvl="0" indent="-285750" rtl="0">
              <a:lnSpc>
                <a:spcPct val="100000"/>
              </a:lnSpc>
              <a:spcBef>
                <a:spcPts val="0"/>
              </a:spcBef>
              <a:spcAft>
                <a:spcPts val="0"/>
              </a:spcAft>
              <a:buFont typeface="Roboto" panose="02000000000000000000" pitchFamily="2" charset="0"/>
              <a:buChar char="•"/>
            </a:pPr>
            <a:endParaRPr lang="en-US" sz="1700" dirty="0"/>
          </a:p>
          <a:p>
            <a:pPr marL="742950" lvl="0" indent="-285750" rtl="0">
              <a:lnSpc>
                <a:spcPct val="100000"/>
              </a:lnSpc>
              <a:spcBef>
                <a:spcPts val="0"/>
              </a:spcBef>
              <a:spcAft>
                <a:spcPts val="0"/>
              </a:spcAft>
              <a:buFont typeface="Roboto" panose="02000000000000000000" pitchFamily="2" charset="0"/>
              <a:buChar char="•"/>
            </a:pPr>
            <a:endParaRPr lang="en-US" sz="1700" dirty="0"/>
          </a:p>
          <a:p>
            <a:pPr marL="742950" lvl="0" indent="-285750" rtl="0">
              <a:lnSpc>
                <a:spcPct val="100000"/>
              </a:lnSpc>
              <a:spcBef>
                <a:spcPts val="0"/>
              </a:spcBef>
              <a:spcAft>
                <a:spcPts val="0"/>
              </a:spcAft>
              <a:buFont typeface="Roboto" panose="02000000000000000000" pitchFamily="2" charset="0"/>
              <a:buChar char="•"/>
            </a:pPr>
            <a:endParaRPr lang="en-US" sz="1700" dirty="0"/>
          </a:p>
          <a:p>
            <a:pPr marL="742950" lvl="0" indent="-285750" rtl="0">
              <a:lnSpc>
                <a:spcPct val="100000"/>
              </a:lnSpc>
              <a:spcBef>
                <a:spcPts val="0"/>
              </a:spcBef>
              <a:spcAft>
                <a:spcPts val="0"/>
              </a:spcAft>
              <a:buFont typeface="Roboto" panose="02000000000000000000" pitchFamily="2" charset="0"/>
              <a:buChar char="•"/>
            </a:pPr>
            <a:endParaRPr lang="en-US" sz="1700" dirty="0"/>
          </a:p>
        </p:txBody>
      </p:sp>
      <p:pic>
        <p:nvPicPr>
          <p:cNvPr id="2050" name="Picture 2" descr="Top 6 Basic Elements of Web Design - DreamHost">
            <a:extLst>
              <a:ext uri="{FF2B5EF4-FFF2-40B4-BE49-F238E27FC236}">
                <a16:creationId xmlns:a16="http://schemas.microsoft.com/office/drawing/2014/main" id="{DCBD0DB2-2A7D-A45A-AC44-E766FAB2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629" y="1095883"/>
            <a:ext cx="3286121" cy="2181984"/>
          </a:xfrm>
          <a:prstGeom prst="rect">
            <a:avLst/>
          </a:prstGeom>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xEl>
                                              <p:pRg st="0" end="0"/>
                                            </p:txEl>
                                          </p:spTgt>
                                        </p:tgtEl>
                                        <p:attrNameLst>
                                          <p:attrName>style.visibility</p:attrName>
                                        </p:attrNameLst>
                                      </p:cBhvr>
                                      <p:to>
                                        <p:strVal val="visible"/>
                                      </p:to>
                                    </p:set>
                                    <p:animEffect transition="in" filter="fade">
                                      <p:cBhvr>
                                        <p:cTn id="12" dur="500"/>
                                        <p:tgtEl>
                                          <p:spTgt spid="1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animEffect transition="in" filter="fade">
                                      <p:cBhvr>
                                        <p:cTn id="17" dur="500"/>
                                        <p:tgtEl>
                                          <p:spTgt spid="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7">
                                            <p:txEl>
                                              <p:pRg st="4" end="4"/>
                                            </p:txEl>
                                          </p:spTgt>
                                        </p:tgtEl>
                                        <p:attrNameLst>
                                          <p:attrName>style.visibility</p:attrName>
                                        </p:attrNameLst>
                                      </p:cBhvr>
                                      <p:to>
                                        <p:strVal val="visible"/>
                                      </p:to>
                                    </p:set>
                                    <p:animEffect transition="in" filter="fade">
                                      <p:cBhvr>
                                        <p:cTn id="22" dur="500"/>
                                        <p:tgtEl>
                                          <p:spTgt spid="13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7">
                                            <p:txEl>
                                              <p:pRg st="6" end="6"/>
                                            </p:txEl>
                                          </p:spTgt>
                                        </p:tgtEl>
                                        <p:attrNameLst>
                                          <p:attrName>style.visibility</p:attrName>
                                        </p:attrNameLst>
                                      </p:cBhvr>
                                      <p:to>
                                        <p:strVal val="visible"/>
                                      </p:to>
                                    </p:set>
                                    <p:animEffect transition="in" filter="fade">
                                      <p:cBhvr>
                                        <p:cTn id="27" dur="500"/>
                                        <p:tgtEl>
                                          <p:spTgt spid="13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xEl>
                                              <p:pRg st="8" end="8"/>
                                            </p:txEl>
                                          </p:spTgt>
                                        </p:tgtEl>
                                        <p:attrNameLst>
                                          <p:attrName>style.visibility</p:attrName>
                                        </p:attrNameLst>
                                      </p:cBhvr>
                                      <p:to>
                                        <p:strVal val="visible"/>
                                      </p:to>
                                    </p:set>
                                    <p:animEffect transition="in" filter="fade">
                                      <p:cBhvr>
                                        <p:cTn id="32" dur="500"/>
                                        <p:tgtEl>
                                          <p:spTgt spid="13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7">
                                            <p:txEl>
                                              <p:pRg st="10" end="10"/>
                                            </p:txEl>
                                          </p:spTgt>
                                        </p:tgtEl>
                                        <p:attrNameLst>
                                          <p:attrName>style.visibility</p:attrName>
                                        </p:attrNameLst>
                                      </p:cBhvr>
                                      <p:to>
                                        <p:strVal val="visible"/>
                                      </p:to>
                                    </p:set>
                                    <p:animEffect transition="in" filter="fade">
                                      <p:cBhvr>
                                        <p:cTn id="37" dur="500"/>
                                        <p:tgtEl>
                                          <p:spTgt spid="137">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7">
                                            <p:txEl>
                                              <p:pRg st="12" end="12"/>
                                            </p:txEl>
                                          </p:spTgt>
                                        </p:tgtEl>
                                        <p:attrNameLst>
                                          <p:attrName>style.visibility</p:attrName>
                                        </p:attrNameLst>
                                      </p:cBhvr>
                                      <p:to>
                                        <p:strVal val="visible"/>
                                      </p:to>
                                    </p:set>
                                    <p:animEffect transition="in" filter="fade">
                                      <p:cBhvr>
                                        <p:cTn id="42" dur="500"/>
                                        <p:tgtEl>
                                          <p:spTgt spid="13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F7C"/>
        </a:solidFill>
        <a:effectLst/>
      </p:bgPr>
    </p:bg>
    <p:spTree>
      <p:nvGrpSpPr>
        <p:cNvPr id="1" name="Shape 141"/>
        <p:cNvGrpSpPr/>
        <p:nvPr/>
      </p:nvGrpSpPr>
      <p:grpSpPr>
        <a:xfrm>
          <a:off x="0" y="0"/>
          <a:ext cx="0" cy="0"/>
          <a:chOff x="0" y="0"/>
          <a:chExt cx="0" cy="0"/>
        </a:xfrm>
      </p:grpSpPr>
      <p:sp>
        <p:nvSpPr>
          <p:cNvPr id="142" name="Google Shape;142;p25"/>
          <p:cNvSpPr txBox="1"/>
          <p:nvPr/>
        </p:nvSpPr>
        <p:spPr>
          <a:xfrm>
            <a:off x="2912575" y="2371650"/>
            <a:ext cx="34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pic>
        <p:nvPicPr>
          <p:cNvPr id="143" name="Google Shape;143;p25"/>
          <p:cNvPicPr preferRelativeResize="0"/>
          <p:nvPr/>
        </p:nvPicPr>
        <p:blipFill>
          <a:blip r:embed="rId3">
            <a:alphaModFix/>
          </a:blip>
          <a:stretch>
            <a:fillRect/>
          </a:stretch>
        </p:blipFill>
        <p:spPr>
          <a:xfrm>
            <a:off x="905637" y="933875"/>
            <a:ext cx="7471675" cy="327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F7C"/>
        </a:solid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92499" y="75747"/>
            <a:ext cx="8520600" cy="740319"/>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rm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sz="3600" u="sng" dirty="0">
                <a:solidFill>
                  <a:srgbClr val="CC99FF"/>
                </a:solidFill>
                <a:effectLst>
                  <a:outerShdw blurRad="50800" dist="38100" dir="5400000" algn="t" rotWithShape="0">
                    <a:prstClr val="black">
                      <a:alpha val="40000"/>
                    </a:prstClr>
                  </a:outerShdw>
                </a:effectLst>
                <a:latin typeface="Barlow Light" panose="00000400000000000000" pitchFamily="2" charset="0"/>
              </a:rPr>
              <a:t>TEAM  DETAILS</a:t>
            </a:r>
          </a:p>
        </p:txBody>
      </p:sp>
      <p:sp>
        <p:nvSpPr>
          <p:cNvPr id="72" name="Google Shape;72;p16"/>
          <p:cNvSpPr txBox="1"/>
          <p:nvPr/>
        </p:nvSpPr>
        <p:spPr>
          <a:xfrm>
            <a:off x="288772" y="807095"/>
            <a:ext cx="8520600" cy="67707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FFEFBB"/>
                </a:solidFill>
                <a:effectLst>
                  <a:outerShdw blurRad="38100" dist="38100" dir="2700000" algn="tl">
                    <a:srgbClr val="000000">
                      <a:alpha val="43137"/>
                    </a:srgbClr>
                  </a:outerShdw>
                </a:effectLst>
              </a:rPr>
              <a:t>Team Name: </a:t>
            </a:r>
            <a:r>
              <a:rPr lang="en-US" sz="2000" b="1" dirty="0">
                <a:solidFill>
                  <a:srgbClr val="FFEFBB"/>
                </a:solidFill>
                <a:effectLst>
                  <a:outerShdw blurRad="38100" dist="38100" dir="2700000" algn="tl">
                    <a:srgbClr val="000000">
                      <a:alpha val="43137"/>
                    </a:srgbClr>
                  </a:outerShdw>
                </a:effectLst>
              </a:rPr>
              <a:t>                            </a:t>
            </a:r>
            <a:r>
              <a:rPr lang="en-US" sz="2800" b="1" i="1" dirty="0">
                <a:solidFill>
                  <a:srgbClr val="FFEFBB"/>
                </a:solidFill>
                <a:effectLst>
                  <a:outerShdw blurRad="38100" dist="38100" dir="2700000" algn="tl">
                    <a:srgbClr val="000000">
                      <a:alpha val="43137"/>
                    </a:srgbClr>
                  </a:outerShdw>
                </a:effectLst>
              </a:rPr>
              <a:t>“</a:t>
            </a:r>
            <a:r>
              <a:rPr lang="en-US" sz="3200" b="1" i="1" spc="300" dirty="0" err="1">
                <a:ln w="3175">
                  <a:noFill/>
                </a:ln>
                <a:solidFill>
                  <a:srgbClr val="92D050"/>
                </a:solidFill>
                <a:effectLst>
                  <a:outerShdw blurRad="38100" dist="38100" dir="2700000" algn="tl">
                    <a:srgbClr val="000000">
                      <a:alpha val="43137"/>
                    </a:srgbClr>
                  </a:outerShdw>
                </a:effectLst>
                <a:latin typeface="Brush Script MT" panose="03060802040406070304" pitchFamily="66" charset="0"/>
                <a:ea typeface="Roboto" panose="02000000000000000000" pitchFamily="2" charset="0"/>
                <a:cs typeface="Roboto" panose="02000000000000000000" pitchFamily="2" charset="0"/>
              </a:rPr>
              <a:t>Swara</a:t>
            </a:r>
            <a:r>
              <a:rPr lang="en-US" sz="2800" b="1" i="1" dirty="0">
                <a:solidFill>
                  <a:srgbClr val="FFEFBB"/>
                </a:solidFill>
                <a:effectLst>
                  <a:outerShdw blurRad="38100" dist="38100" dir="2700000" algn="tl">
                    <a:srgbClr val="000000">
                      <a:alpha val="43137"/>
                    </a:srgbClr>
                  </a:outerShdw>
                </a:effectLst>
              </a:rPr>
              <a:t>”</a:t>
            </a:r>
            <a:endParaRPr lang="en-US" sz="2000" b="1" i="1" dirty="0">
              <a:solidFill>
                <a:srgbClr val="FFEFBB"/>
              </a:solidFill>
              <a:effectLst>
                <a:outerShdw blurRad="38100" dist="38100" dir="2700000" algn="tl">
                  <a:srgbClr val="000000">
                    <a:alpha val="43137"/>
                  </a:srgbClr>
                </a:outerShdw>
              </a:effectLst>
            </a:endParaRPr>
          </a:p>
        </p:txBody>
      </p:sp>
      <p:sp>
        <p:nvSpPr>
          <p:cNvPr id="73" name="Google Shape;73;p16"/>
          <p:cNvSpPr/>
          <p:nvPr/>
        </p:nvSpPr>
        <p:spPr>
          <a:xfrm>
            <a:off x="310151" y="1549248"/>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6"/>
          <p:cNvSpPr txBox="1"/>
          <p:nvPr/>
        </p:nvSpPr>
        <p:spPr>
          <a:xfrm>
            <a:off x="2007825" y="1582299"/>
            <a:ext cx="2344974"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dirty="0">
                <a:solidFill>
                  <a:srgbClr val="FFEFBB"/>
                </a:solidFill>
                <a:effectLst>
                  <a:outerShdw blurRad="38100" dist="38100" dir="2700000" algn="tl">
                    <a:srgbClr val="000000">
                      <a:alpha val="43137"/>
                    </a:srgbClr>
                  </a:outerShdw>
                </a:effectLst>
                <a:latin typeface="Roboto"/>
                <a:ea typeface="Roboto"/>
                <a:cs typeface="Roboto"/>
                <a:sym typeface="Roboto"/>
              </a:rPr>
              <a:t>Vihaan Vijayvargiya</a:t>
            </a:r>
            <a:endParaRPr sz="1800" b="1" u="sng" dirty="0">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75" name="Google Shape;75;p16"/>
          <p:cNvCxnSpPr/>
          <p:nvPr/>
        </p:nvCxnSpPr>
        <p:spPr>
          <a:xfrm>
            <a:off x="2032600" y="2119375"/>
            <a:ext cx="1289100" cy="0"/>
          </a:xfrm>
          <a:prstGeom prst="straightConnector1">
            <a:avLst/>
          </a:prstGeom>
          <a:noFill/>
          <a:ln w="9525" cap="flat" cmpd="sng">
            <a:solidFill>
              <a:schemeClr val="dk2"/>
            </a:solidFill>
            <a:prstDash val="solid"/>
            <a:round/>
            <a:headEnd type="none" w="med" len="med"/>
            <a:tailEnd type="none" w="med" len="med"/>
          </a:ln>
        </p:spPr>
      </p:cxnSp>
      <p:sp>
        <p:nvSpPr>
          <p:cNvPr id="76" name="Google Shape;76;p16"/>
          <p:cNvSpPr txBox="1"/>
          <p:nvPr/>
        </p:nvSpPr>
        <p:spPr>
          <a:xfrm>
            <a:off x="1960831" y="2212106"/>
            <a:ext cx="2897355"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FFEFBB"/>
                </a:solidFill>
                <a:effectLst>
                  <a:outerShdw blurRad="38100" dist="38100" dir="2700000" algn="tl">
                    <a:srgbClr val="000000">
                      <a:alpha val="43137"/>
                    </a:srgbClr>
                  </a:outerShdw>
                </a:effectLst>
              </a:rPr>
              <a:t>College Name: </a:t>
            </a:r>
            <a:r>
              <a:rPr lang="en" sz="1200" b="1" dirty="0">
                <a:solidFill>
                  <a:srgbClr val="FFEFBB"/>
                </a:solidFill>
              </a:rPr>
              <a:t>Acropolis Institute of Technology and Research</a:t>
            </a:r>
            <a:endParaRPr sz="1200" b="1" dirty="0">
              <a:solidFill>
                <a:srgbClr val="FFEFBB"/>
              </a:solidFill>
            </a:endParaRPr>
          </a:p>
          <a:p>
            <a:pPr marL="0" lvl="0" indent="0" algn="l" rtl="0">
              <a:spcBef>
                <a:spcPts val="0"/>
              </a:spcBef>
              <a:spcAft>
                <a:spcPts val="0"/>
              </a:spcAft>
              <a:buNone/>
            </a:pPr>
            <a:r>
              <a:rPr lang="en" sz="1200" dirty="0">
                <a:solidFill>
                  <a:srgbClr val="FFEFBB"/>
                </a:solidFill>
              </a:rPr>
              <a:t>Stream: </a:t>
            </a:r>
            <a:r>
              <a:rPr lang="en" sz="1200" b="1" dirty="0">
                <a:solidFill>
                  <a:srgbClr val="FFEFBB"/>
                </a:solidFill>
              </a:rPr>
              <a:t>B.Tech. CSE - AIML</a:t>
            </a:r>
            <a:endParaRPr sz="1200" b="1" dirty="0">
              <a:solidFill>
                <a:srgbClr val="FFEFBB"/>
              </a:solidFill>
            </a:endParaRPr>
          </a:p>
          <a:p>
            <a:pPr marL="0" lvl="0" indent="0" algn="l" rtl="0">
              <a:spcBef>
                <a:spcPts val="0"/>
              </a:spcBef>
              <a:spcAft>
                <a:spcPts val="0"/>
              </a:spcAft>
              <a:buNone/>
            </a:pPr>
            <a:r>
              <a:rPr lang="en" sz="1200" dirty="0">
                <a:solidFill>
                  <a:srgbClr val="FFEFBB"/>
                </a:solidFill>
              </a:rPr>
              <a:t>Year Of Graduation: </a:t>
            </a:r>
            <a:r>
              <a:rPr lang="en" sz="1200" b="1" dirty="0">
                <a:solidFill>
                  <a:srgbClr val="FFEFBB"/>
                </a:solidFill>
              </a:rPr>
              <a:t>2026</a:t>
            </a:r>
            <a:endParaRPr sz="1200" b="1" dirty="0">
              <a:solidFill>
                <a:srgbClr val="FFEFBB"/>
              </a:solidFill>
            </a:endParaRPr>
          </a:p>
        </p:txBody>
      </p:sp>
      <p:sp>
        <p:nvSpPr>
          <p:cNvPr id="77" name="Google Shape;77;p16"/>
          <p:cNvSpPr/>
          <p:nvPr/>
        </p:nvSpPr>
        <p:spPr>
          <a:xfrm>
            <a:off x="311725" y="3368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78" name="Google Shape;78;p16"/>
          <p:cNvSpPr txBox="1"/>
          <p:nvPr/>
        </p:nvSpPr>
        <p:spPr>
          <a:xfrm>
            <a:off x="2007825" y="3368250"/>
            <a:ext cx="2332622"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u="sng" dirty="0">
                <a:solidFill>
                  <a:srgbClr val="FFEFBB"/>
                </a:solidFill>
                <a:effectLst>
                  <a:outerShdw blurRad="38100" dist="38100" dir="2700000" algn="tl">
                    <a:srgbClr val="000000">
                      <a:alpha val="43137"/>
                    </a:srgbClr>
                  </a:outerShdw>
                </a:effectLst>
                <a:latin typeface="Roboto"/>
                <a:ea typeface="Roboto"/>
                <a:cs typeface="Roboto"/>
                <a:sym typeface="Roboto"/>
              </a:rPr>
              <a:t>Prabhjot Singh </a:t>
            </a:r>
            <a:r>
              <a:rPr lang="en-IN" sz="1800" b="1" u="sng" dirty="0" err="1">
                <a:solidFill>
                  <a:srgbClr val="FFEFBB"/>
                </a:solidFill>
                <a:effectLst>
                  <a:outerShdw blurRad="38100" dist="38100" dir="2700000" algn="tl">
                    <a:srgbClr val="000000">
                      <a:alpha val="43137"/>
                    </a:srgbClr>
                  </a:outerShdw>
                </a:effectLst>
                <a:latin typeface="Roboto"/>
                <a:ea typeface="Roboto"/>
                <a:cs typeface="Roboto"/>
                <a:sym typeface="Roboto"/>
              </a:rPr>
              <a:t>Assi</a:t>
            </a:r>
            <a:endParaRPr sz="1800" b="1" u="sng" dirty="0">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79" name="Google Shape;79;p16"/>
          <p:cNvCxnSpPr/>
          <p:nvPr/>
        </p:nvCxnSpPr>
        <p:spPr>
          <a:xfrm>
            <a:off x="2032600" y="3938375"/>
            <a:ext cx="1289100" cy="0"/>
          </a:xfrm>
          <a:prstGeom prst="straightConnector1">
            <a:avLst/>
          </a:prstGeom>
          <a:noFill/>
          <a:ln w="9525" cap="flat" cmpd="sng">
            <a:solidFill>
              <a:schemeClr val="dk2"/>
            </a:solidFill>
            <a:prstDash val="solid"/>
            <a:round/>
            <a:headEnd type="none" w="med" len="med"/>
            <a:tailEnd type="none" w="med" len="med"/>
          </a:ln>
        </p:spPr>
      </p:cxnSp>
      <p:sp>
        <p:nvSpPr>
          <p:cNvPr id="80" name="Google Shape;80;p16"/>
          <p:cNvSpPr txBox="1"/>
          <p:nvPr/>
        </p:nvSpPr>
        <p:spPr>
          <a:xfrm>
            <a:off x="1960831" y="3948756"/>
            <a:ext cx="263409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rgbClr val="FFEFBB"/>
                </a:solidFill>
                <a:effectLst>
                  <a:outerShdw blurRad="38100" dist="38100" dir="2700000" algn="tl">
                    <a:srgbClr val="000000">
                      <a:alpha val="43137"/>
                    </a:srgbClr>
                  </a:outerShdw>
                </a:effectLst>
              </a:rPr>
              <a:t>College Name: </a:t>
            </a:r>
            <a:r>
              <a:rPr lang="en-GB" sz="1200" b="1" dirty="0">
                <a:solidFill>
                  <a:srgbClr val="FFEFBB"/>
                </a:solidFill>
              </a:rPr>
              <a:t>Acropolis Institute of Technology and Research</a:t>
            </a:r>
          </a:p>
          <a:p>
            <a:pPr marL="0" lvl="0" indent="0" algn="l" rtl="0">
              <a:spcBef>
                <a:spcPts val="0"/>
              </a:spcBef>
              <a:spcAft>
                <a:spcPts val="0"/>
              </a:spcAft>
              <a:buNone/>
            </a:pPr>
            <a:r>
              <a:rPr lang="en-GB" sz="1200" dirty="0">
                <a:solidFill>
                  <a:srgbClr val="FFEFBB"/>
                </a:solidFill>
              </a:rPr>
              <a:t>Stream: </a:t>
            </a:r>
            <a:r>
              <a:rPr lang="en-GB" sz="1200" b="1" dirty="0">
                <a:solidFill>
                  <a:srgbClr val="FFEFBB"/>
                </a:solidFill>
              </a:rPr>
              <a:t>B.Tech. CSE - AIML</a:t>
            </a:r>
          </a:p>
          <a:p>
            <a:pPr marL="0" lvl="0" indent="0" algn="l" rtl="0">
              <a:spcBef>
                <a:spcPts val="0"/>
              </a:spcBef>
              <a:spcAft>
                <a:spcPts val="0"/>
              </a:spcAft>
              <a:buNone/>
            </a:pPr>
            <a:r>
              <a:rPr lang="en-GB" sz="1200" dirty="0">
                <a:solidFill>
                  <a:srgbClr val="FFEFBB"/>
                </a:solidFill>
              </a:rPr>
              <a:t>Year Of Graduation: </a:t>
            </a:r>
            <a:r>
              <a:rPr lang="en-GB" sz="1200" b="1" dirty="0">
                <a:solidFill>
                  <a:srgbClr val="FFEFBB"/>
                </a:solidFill>
              </a:rPr>
              <a:t>2026</a:t>
            </a:r>
          </a:p>
        </p:txBody>
      </p:sp>
      <p:sp>
        <p:nvSpPr>
          <p:cNvPr id="81" name="Google Shape;81;p16"/>
          <p:cNvSpPr/>
          <p:nvPr/>
        </p:nvSpPr>
        <p:spPr>
          <a:xfrm>
            <a:off x="4791203" y="1549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82" name="Google Shape;82;p16"/>
          <p:cNvSpPr txBox="1"/>
          <p:nvPr/>
        </p:nvSpPr>
        <p:spPr>
          <a:xfrm>
            <a:off x="6487303" y="1549250"/>
            <a:ext cx="2032500"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dirty="0">
                <a:solidFill>
                  <a:srgbClr val="FFEFBB"/>
                </a:solidFill>
                <a:effectLst>
                  <a:outerShdw blurRad="38100" dist="38100" dir="2700000" algn="tl">
                    <a:srgbClr val="000000">
                      <a:alpha val="43137"/>
                    </a:srgbClr>
                  </a:outerShdw>
                </a:effectLst>
                <a:latin typeface="Roboto"/>
                <a:ea typeface="Roboto"/>
                <a:cs typeface="Roboto"/>
                <a:sym typeface="Roboto"/>
              </a:rPr>
              <a:t>Swastik Bansal</a:t>
            </a:r>
            <a:endParaRPr sz="1800" b="1" u="sng" dirty="0">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83" name="Google Shape;83;p16"/>
          <p:cNvCxnSpPr/>
          <p:nvPr/>
        </p:nvCxnSpPr>
        <p:spPr>
          <a:xfrm>
            <a:off x="6512078" y="2119375"/>
            <a:ext cx="1289100" cy="0"/>
          </a:xfrm>
          <a:prstGeom prst="straightConnector1">
            <a:avLst/>
          </a:prstGeom>
          <a:noFill/>
          <a:ln w="9525" cap="flat" cmpd="sng">
            <a:solidFill>
              <a:schemeClr val="dk2"/>
            </a:solidFill>
            <a:prstDash val="solid"/>
            <a:round/>
            <a:headEnd type="none" w="med" len="med"/>
            <a:tailEnd type="none" w="med" len="med"/>
          </a:ln>
        </p:spPr>
      </p:cxnSp>
      <p:sp>
        <p:nvSpPr>
          <p:cNvPr id="84" name="Google Shape;84;p16"/>
          <p:cNvSpPr txBox="1"/>
          <p:nvPr/>
        </p:nvSpPr>
        <p:spPr>
          <a:xfrm>
            <a:off x="6487303" y="2200256"/>
            <a:ext cx="2588506"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rgbClr val="FFEFBB"/>
                </a:solidFill>
              </a:rPr>
              <a:t>College Name: </a:t>
            </a:r>
            <a:r>
              <a:rPr lang="en-GB" sz="1200" b="1" dirty="0">
                <a:solidFill>
                  <a:srgbClr val="FFEFBB"/>
                </a:solidFill>
              </a:rPr>
              <a:t>Acropolis Institute of Technology and Research</a:t>
            </a:r>
          </a:p>
          <a:p>
            <a:pPr marL="0" lvl="0" indent="0" algn="l" rtl="0">
              <a:spcBef>
                <a:spcPts val="0"/>
              </a:spcBef>
              <a:spcAft>
                <a:spcPts val="0"/>
              </a:spcAft>
              <a:buNone/>
            </a:pPr>
            <a:r>
              <a:rPr lang="en-GB" sz="1200" dirty="0">
                <a:solidFill>
                  <a:srgbClr val="FFEFBB"/>
                </a:solidFill>
              </a:rPr>
              <a:t>Stream: </a:t>
            </a:r>
            <a:r>
              <a:rPr lang="en-GB" sz="1200" b="1" dirty="0">
                <a:solidFill>
                  <a:srgbClr val="FFEFBB"/>
                </a:solidFill>
              </a:rPr>
              <a:t>B.Tech. CSE - AIML</a:t>
            </a:r>
          </a:p>
          <a:p>
            <a:pPr marL="0" lvl="0" indent="0" algn="l" rtl="0">
              <a:spcBef>
                <a:spcPts val="0"/>
              </a:spcBef>
              <a:spcAft>
                <a:spcPts val="0"/>
              </a:spcAft>
              <a:buNone/>
            </a:pPr>
            <a:r>
              <a:rPr lang="en-GB" sz="1200" dirty="0">
                <a:solidFill>
                  <a:srgbClr val="FFEFBB"/>
                </a:solidFill>
              </a:rPr>
              <a:t>Year Of Graduation: </a:t>
            </a:r>
            <a:r>
              <a:rPr lang="en-GB" sz="1200" b="1" dirty="0">
                <a:solidFill>
                  <a:srgbClr val="FFEFBB"/>
                </a:solidFill>
              </a:rPr>
              <a:t>2026</a:t>
            </a:r>
          </a:p>
        </p:txBody>
      </p:sp>
      <p:sp>
        <p:nvSpPr>
          <p:cNvPr id="85" name="Google Shape;85;p16"/>
          <p:cNvSpPr/>
          <p:nvPr/>
        </p:nvSpPr>
        <p:spPr>
          <a:xfrm>
            <a:off x="4791203" y="3368250"/>
            <a:ext cx="1524600" cy="152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Insert Image</a:t>
            </a:r>
            <a:endParaRPr/>
          </a:p>
        </p:txBody>
      </p:sp>
      <p:sp>
        <p:nvSpPr>
          <p:cNvPr id="86" name="Google Shape;86;p16"/>
          <p:cNvSpPr txBox="1"/>
          <p:nvPr/>
        </p:nvSpPr>
        <p:spPr>
          <a:xfrm>
            <a:off x="6487303" y="3368250"/>
            <a:ext cx="2332622" cy="461635"/>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err="1">
                <a:solidFill>
                  <a:srgbClr val="FFEFBB"/>
                </a:solidFill>
                <a:effectLst>
                  <a:outerShdw blurRad="38100" dist="38100" dir="2700000" algn="tl">
                    <a:srgbClr val="000000">
                      <a:alpha val="43137"/>
                    </a:srgbClr>
                  </a:outerShdw>
                </a:effectLst>
                <a:latin typeface="Roboto"/>
                <a:ea typeface="Roboto"/>
                <a:cs typeface="Roboto"/>
                <a:sym typeface="Roboto"/>
              </a:rPr>
              <a:t>Yatharth</a:t>
            </a:r>
            <a:r>
              <a:rPr lang="en-GB" sz="1800" b="1" u="sng">
                <a:solidFill>
                  <a:srgbClr val="FFEFBB"/>
                </a:solidFill>
                <a:effectLst>
                  <a:outerShdw blurRad="38100" dist="38100" dir="2700000" algn="tl">
                    <a:srgbClr val="000000">
                      <a:alpha val="43137"/>
                    </a:srgbClr>
                  </a:outerShdw>
                </a:effectLst>
                <a:latin typeface="Roboto"/>
                <a:ea typeface="Roboto"/>
                <a:cs typeface="Roboto"/>
                <a:sym typeface="Roboto"/>
              </a:rPr>
              <a:t> </a:t>
            </a:r>
            <a:r>
              <a:rPr lang="en-GB" sz="1800" b="1" u="sng" err="1">
                <a:solidFill>
                  <a:srgbClr val="FFEFBB"/>
                </a:solidFill>
                <a:effectLst>
                  <a:outerShdw blurRad="38100" dist="38100" dir="2700000" algn="tl">
                    <a:srgbClr val="000000">
                      <a:alpha val="43137"/>
                    </a:srgbClr>
                  </a:outerShdw>
                </a:effectLst>
                <a:latin typeface="Roboto"/>
                <a:ea typeface="Roboto"/>
                <a:cs typeface="Roboto"/>
                <a:sym typeface="Roboto"/>
              </a:rPr>
              <a:t>Patankar</a:t>
            </a:r>
            <a:endParaRPr sz="1800" b="1" u="sng">
              <a:solidFill>
                <a:srgbClr val="FFEFBB"/>
              </a:solidFill>
              <a:effectLst>
                <a:outerShdw blurRad="38100" dist="38100" dir="2700000" algn="tl">
                  <a:srgbClr val="000000">
                    <a:alpha val="43137"/>
                  </a:srgbClr>
                </a:outerShdw>
              </a:effectLst>
              <a:latin typeface="Roboto"/>
              <a:ea typeface="Roboto"/>
              <a:cs typeface="Roboto"/>
              <a:sym typeface="Roboto"/>
            </a:endParaRPr>
          </a:p>
        </p:txBody>
      </p:sp>
      <p:cxnSp>
        <p:nvCxnSpPr>
          <p:cNvPr id="87" name="Google Shape;87;p16"/>
          <p:cNvCxnSpPr/>
          <p:nvPr/>
        </p:nvCxnSpPr>
        <p:spPr>
          <a:xfrm>
            <a:off x="6512078" y="3938375"/>
            <a:ext cx="1289100" cy="0"/>
          </a:xfrm>
          <a:prstGeom prst="straightConnector1">
            <a:avLst/>
          </a:prstGeom>
          <a:noFill/>
          <a:ln w="9525" cap="flat" cmpd="sng">
            <a:solidFill>
              <a:schemeClr val="dk2"/>
            </a:solidFill>
            <a:prstDash val="solid"/>
            <a:round/>
            <a:headEnd type="none" w="med" len="med"/>
            <a:tailEnd type="none" w="med" len="med"/>
          </a:ln>
        </p:spPr>
      </p:cxnSp>
      <p:sp>
        <p:nvSpPr>
          <p:cNvPr id="88" name="Google Shape;88;p16"/>
          <p:cNvSpPr txBox="1"/>
          <p:nvPr/>
        </p:nvSpPr>
        <p:spPr>
          <a:xfrm>
            <a:off x="6429851" y="3949326"/>
            <a:ext cx="2588506"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rgbClr val="FFEFBB"/>
                </a:solidFill>
                <a:effectLst>
                  <a:outerShdw blurRad="38100" dist="38100" dir="2700000" algn="tl">
                    <a:srgbClr val="000000">
                      <a:alpha val="43137"/>
                    </a:srgbClr>
                  </a:outerShdw>
                </a:effectLst>
              </a:rPr>
              <a:t>College Name: </a:t>
            </a:r>
            <a:r>
              <a:rPr lang="en-GB" sz="1200" b="1" dirty="0">
                <a:solidFill>
                  <a:srgbClr val="FFEFBB"/>
                </a:solidFill>
              </a:rPr>
              <a:t>Acropolis Institute of Technology and Research</a:t>
            </a:r>
          </a:p>
          <a:p>
            <a:pPr marL="0" lvl="0" indent="0" algn="l" rtl="0">
              <a:spcBef>
                <a:spcPts val="0"/>
              </a:spcBef>
              <a:spcAft>
                <a:spcPts val="0"/>
              </a:spcAft>
              <a:buNone/>
            </a:pPr>
            <a:r>
              <a:rPr lang="en-GB" sz="1200" dirty="0">
                <a:solidFill>
                  <a:srgbClr val="FFEFBB"/>
                </a:solidFill>
              </a:rPr>
              <a:t>Stream: </a:t>
            </a:r>
            <a:r>
              <a:rPr lang="en-GB" sz="1200" b="1" dirty="0">
                <a:solidFill>
                  <a:srgbClr val="FFEFBB"/>
                </a:solidFill>
              </a:rPr>
              <a:t>B.Tech. CSE - AIML</a:t>
            </a:r>
          </a:p>
          <a:p>
            <a:pPr marL="0" lvl="0" indent="0" algn="l" rtl="0">
              <a:spcBef>
                <a:spcPts val="0"/>
              </a:spcBef>
              <a:spcAft>
                <a:spcPts val="0"/>
              </a:spcAft>
              <a:buNone/>
            </a:pPr>
            <a:r>
              <a:rPr lang="en-GB" sz="1200" dirty="0">
                <a:solidFill>
                  <a:srgbClr val="FFEFBB"/>
                </a:solidFill>
              </a:rPr>
              <a:t>Year Of Graduation: </a:t>
            </a:r>
            <a:r>
              <a:rPr lang="en-GB" sz="1200" b="1" dirty="0">
                <a:solidFill>
                  <a:srgbClr val="FFEFBB"/>
                </a:solidFill>
              </a:rPr>
              <a:t>2026</a:t>
            </a:r>
          </a:p>
        </p:txBody>
      </p:sp>
      <p:pic>
        <p:nvPicPr>
          <p:cNvPr id="3" name="Picture 2">
            <a:extLst>
              <a:ext uri="{FF2B5EF4-FFF2-40B4-BE49-F238E27FC236}">
                <a16:creationId xmlns:a16="http://schemas.microsoft.com/office/drawing/2014/main" id="{BA2C0462-C319-DFA1-D890-83369BE33607}"/>
              </a:ext>
            </a:extLst>
          </p:cNvPr>
          <p:cNvPicPr>
            <a:picLocks noChangeAspect="1"/>
          </p:cNvPicPr>
          <p:nvPr/>
        </p:nvPicPr>
        <p:blipFill>
          <a:blip r:embed="rId3"/>
          <a:stretch>
            <a:fillRect/>
          </a:stretch>
        </p:blipFill>
        <p:spPr>
          <a:xfrm>
            <a:off x="4789629" y="1549250"/>
            <a:ext cx="1522674" cy="1524598"/>
          </a:xfrm>
          <a:prstGeom prst="rect">
            <a:avLst/>
          </a:prstGeom>
        </p:spPr>
      </p:pic>
      <p:pic>
        <p:nvPicPr>
          <p:cNvPr id="4" name="Picture 3">
            <a:extLst>
              <a:ext uri="{FF2B5EF4-FFF2-40B4-BE49-F238E27FC236}">
                <a16:creationId xmlns:a16="http://schemas.microsoft.com/office/drawing/2014/main" id="{9E5B49F6-2426-714F-9360-BCA160382D29}"/>
              </a:ext>
            </a:extLst>
          </p:cNvPr>
          <p:cNvPicPr>
            <a:picLocks noChangeAspect="1"/>
          </p:cNvPicPr>
          <p:nvPr/>
        </p:nvPicPr>
        <p:blipFill rotWithShape="1">
          <a:blip r:embed="rId4"/>
          <a:srcRect l="1710" t="1041" r="2874" b="5168"/>
          <a:stretch/>
        </p:blipFill>
        <p:spPr>
          <a:xfrm>
            <a:off x="304483" y="3371082"/>
            <a:ext cx="1524600" cy="1519842"/>
          </a:xfrm>
          <a:prstGeom prst="rect">
            <a:avLst/>
          </a:prstGeom>
        </p:spPr>
      </p:pic>
      <p:pic>
        <p:nvPicPr>
          <p:cNvPr id="9" name="Picture 8">
            <a:extLst>
              <a:ext uri="{FF2B5EF4-FFF2-40B4-BE49-F238E27FC236}">
                <a16:creationId xmlns:a16="http://schemas.microsoft.com/office/drawing/2014/main" id="{20263626-45CE-6135-B573-346049A326AD}"/>
              </a:ext>
            </a:extLst>
          </p:cNvPr>
          <p:cNvPicPr>
            <a:picLocks noChangeAspect="1"/>
          </p:cNvPicPr>
          <p:nvPr/>
        </p:nvPicPr>
        <p:blipFill>
          <a:blip r:embed="rId5">
            <a:duotone>
              <a:schemeClr val="accent4">
                <a:shade val="45000"/>
                <a:satMod val="135000"/>
              </a:schemeClr>
              <a:prstClr val="white"/>
            </a:duotone>
          </a:blip>
          <a:stretch>
            <a:fillRect/>
          </a:stretch>
        </p:blipFill>
        <p:spPr>
          <a:xfrm>
            <a:off x="6487303" y="103561"/>
            <a:ext cx="2438400" cy="1071164"/>
          </a:xfrm>
          <a:prstGeom prst="rect">
            <a:avLst/>
          </a:prstGeom>
        </p:spPr>
      </p:pic>
      <p:pic>
        <p:nvPicPr>
          <p:cNvPr id="5" name="Picture 5">
            <a:extLst>
              <a:ext uri="{FF2B5EF4-FFF2-40B4-BE49-F238E27FC236}">
                <a16:creationId xmlns:a16="http://schemas.microsoft.com/office/drawing/2014/main" id="{F1CE26E7-0A94-0028-11AF-FE3683BFF2E9}"/>
              </a:ext>
            </a:extLst>
          </p:cNvPr>
          <p:cNvPicPr>
            <a:picLocks noChangeAspect="1"/>
          </p:cNvPicPr>
          <p:nvPr/>
        </p:nvPicPr>
        <p:blipFill>
          <a:blip r:embed="rId6"/>
          <a:stretch>
            <a:fillRect/>
          </a:stretch>
        </p:blipFill>
        <p:spPr>
          <a:xfrm>
            <a:off x="4803555" y="3368248"/>
            <a:ext cx="1520748" cy="1520748"/>
          </a:xfrm>
          <a:prstGeom prst="rect">
            <a:avLst/>
          </a:prstGeom>
        </p:spPr>
      </p:pic>
      <p:pic>
        <p:nvPicPr>
          <p:cNvPr id="6" name="Picture 5">
            <a:extLst>
              <a:ext uri="{FF2B5EF4-FFF2-40B4-BE49-F238E27FC236}">
                <a16:creationId xmlns:a16="http://schemas.microsoft.com/office/drawing/2014/main" id="{6A931AC0-C691-5F32-96A3-15BABB17B87B}"/>
              </a:ext>
            </a:extLst>
          </p:cNvPr>
          <p:cNvPicPr>
            <a:picLocks noChangeAspect="1"/>
          </p:cNvPicPr>
          <p:nvPr/>
        </p:nvPicPr>
        <p:blipFill>
          <a:blip r:embed="rId7"/>
          <a:stretch>
            <a:fillRect/>
          </a:stretch>
        </p:blipFill>
        <p:spPr>
          <a:xfrm>
            <a:off x="310151" y="1161143"/>
            <a:ext cx="1550947" cy="1912705"/>
          </a:xfrm>
          <a:prstGeom prst="rect">
            <a:avLst/>
          </a:prstGeom>
        </p:spPr>
      </p:pic>
      <p:pic>
        <p:nvPicPr>
          <p:cNvPr id="8" name="Picture 7">
            <a:extLst>
              <a:ext uri="{FF2B5EF4-FFF2-40B4-BE49-F238E27FC236}">
                <a16:creationId xmlns:a16="http://schemas.microsoft.com/office/drawing/2014/main" id="{1359BFF5-096A-DE3B-C94C-94511F1F97E0}"/>
              </a:ext>
            </a:extLst>
          </p:cNvPr>
          <p:cNvPicPr>
            <a:picLocks noChangeAspect="1"/>
          </p:cNvPicPr>
          <p:nvPr/>
        </p:nvPicPr>
        <p:blipFill>
          <a:blip r:embed="rId8"/>
          <a:stretch>
            <a:fillRect/>
          </a:stretch>
        </p:blipFill>
        <p:spPr>
          <a:xfrm>
            <a:off x="345704" y="69348"/>
            <a:ext cx="1686896" cy="961453"/>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down)">
                                      <p:cBhvr>
                                        <p:cTn id="70" dur="500"/>
                                        <p:tgtEl>
                                          <p:spTgt spid="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down)">
                                      <p:cBhvr>
                                        <p:cTn id="73" dur="500"/>
                                        <p:tgtEl>
                                          <p:spTgt spid="72"/>
                                        </p:tgtEl>
                                      </p:cBhvr>
                                    </p:animEffect>
                                  </p:childTnLst>
                                </p:cTn>
                              </p:par>
                              <p:par>
                                <p:cTn id="74" presetID="22" presetClass="entr" presetSubtype="4"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down)">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animBg="1"/>
      <p:bldP spid="74" grpId="0" animBg="1"/>
      <p:bldP spid="76" grpId="0"/>
      <p:bldP spid="77" grpId="0" animBg="1"/>
      <p:bldP spid="78" grpId="0" animBg="1"/>
      <p:bldP spid="80" grpId="0"/>
      <p:bldP spid="81" grpId="0" animBg="1"/>
      <p:bldP spid="82" grpId="0" animBg="1"/>
      <p:bldP spid="84" grpId="0"/>
      <p:bldP spid="85" grpId="0" animBg="1"/>
      <p:bldP spid="86" grpId="0" animBg="1"/>
      <p:bldP spid="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136625"/>
            <a:ext cx="8520600" cy="80554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4400" u="sng">
                <a:ln w="9525">
                  <a:solidFill>
                    <a:schemeClr val="bg1"/>
                  </a:solidFill>
                  <a:prstDash val="solid"/>
                </a:ln>
                <a:solidFill>
                  <a:schemeClr val="tx1"/>
                </a:solidFill>
                <a:effectLst>
                  <a:outerShdw blurRad="12700" dist="38100" dir="2700000" algn="tl" rotWithShape="0">
                    <a:schemeClr val="bg1">
                      <a:lumMod val="50000"/>
                    </a:schemeClr>
                  </a:outerShdw>
                </a:effectLst>
                <a:latin typeface="Barlow Light" panose="00000400000000000000" pitchFamily="2" charset="0"/>
              </a:rPr>
              <a:t>DOMAIN SELECTED</a:t>
            </a:r>
          </a:p>
        </p:txBody>
      </p:sp>
      <p:sp>
        <p:nvSpPr>
          <p:cNvPr id="7" name="TextBox 6">
            <a:extLst>
              <a:ext uri="{FF2B5EF4-FFF2-40B4-BE49-F238E27FC236}">
                <a16:creationId xmlns:a16="http://schemas.microsoft.com/office/drawing/2014/main" id="{6708210B-60EC-6368-8990-A2E3B1368B2F}"/>
              </a:ext>
            </a:extLst>
          </p:cNvPr>
          <p:cNvSpPr txBox="1"/>
          <p:nvPr/>
        </p:nvSpPr>
        <p:spPr>
          <a:xfrm>
            <a:off x="311728" y="1177636"/>
            <a:ext cx="852054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 sz="3200" b="1" i="1">
              <a:solidFill>
                <a:srgbClr val="005484"/>
              </a:solidFill>
            </a:endParaRPr>
          </a:p>
          <a:p>
            <a:pPr algn="ctr"/>
            <a:r>
              <a:rPr lang="en-GB"/>
              <a:t>  </a:t>
            </a:r>
            <a:endParaRPr lang="en-US"/>
          </a:p>
        </p:txBody>
      </p:sp>
      <p:graphicFrame>
        <p:nvGraphicFramePr>
          <p:cNvPr id="9" name="Table 8">
            <a:extLst>
              <a:ext uri="{FF2B5EF4-FFF2-40B4-BE49-F238E27FC236}">
                <a16:creationId xmlns:a16="http://schemas.microsoft.com/office/drawing/2014/main" id="{111E7CE4-347C-CCB6-0C1B-19BAE08B6C82}"/>
              </a:ext>
            </a:extLst>
          </p:cNvPr>
          <p:cNvGraphicFramePr>
            <a:graphicFrameLocks noGrp="1"/>
          </p:cNvGraphicFramePr>
          <p:nvPr>
            <p:extLst>
              <p:ext uri="{D42A27DB-BD31-4B8C-83A1-F6EECF244321}">
                <p14:modId xmlns:p14="http://schemas.microsoft.com/office/powerpoint/2010/main" val="3340769656"/>
              </p:ext>
            </p:extLst>
          </p:nvPr>
        </p:nvGraphicFramePr>
        <p:xfrm>
          <a:off x="310573" y="1017508"/>
          <a:ext cx="8521699" cy="4038419"/>
        </p:xfrm>
        <a:graphic>
          <a:graphicData uri="http://schemas.openxmlformats.org/drawingml/2006/table">
            <a:tbl>
              <a:tblPr firstRow="1" bandRow="1">
                <a:tableStyleId>{3B8B8528-F044-43CF-8E9B-06A37D869280}</a:tableStyleId>
              </a:tblPr>
              <a:tblGrid>
                <a:gridCol w="2770909">
                  <a:extLst>
                    <a:ext uri="{9D8B030D-6E8A-4147-A177-3AD203B41FA5}">
                      <a16:colId xmlns:a16="http://schemas.microsoft.com/office/drawing/2014/main" val="1372052370"/>
                    </a:ext>
                  </a:extLst>
                </a:gridCol>
                <a:gridCol w="5750790">
                  <a:extLst>
                    <a:ext uri="{9D8B030D-6E8A-4147-A177-3AD203B41FA5}">
                      <a16:colId xmlns:a16="http://schemas.microsoft.com/office/drawing/2014/main" val="976646354"/>
                    </a:ext>
                  </a:extLst>
                </a:gridCol>
              </a:tblGrid>
              <a:tr h="396240">
                <a:tc>
                  <a:txBody>
                    <a:bodyPr/>
                    <a:lstStyle/>
                    <a:p>
                      <a:pPr marL="0" marR="0" indent="0" algn="l" rtl="0">
                        <a:spcBef>
                          <a:spcPts val="0"/>
                        </a:spcBef>
                        <a:spcAft>
                          <a:spcPts val="0"/>
                        </a:spcAft>
                      </a:pPr>
                      <a:r>
                        <a:rPr lang="en-GB" sz="1600" dirty="0">
                          <a:effectLst/>
                        </a:rPr>
                        <a:t>DOMAIN </a:t>
                      </a:r>
                      <a:endParaRPr lang="en-GB" dirty="0">
                        <a:effectLst/>
                      </a:endParaRPr>
                    </a:p>
                  </a:txBody>
                  <a:tcPr marL="0" marR="0" marT="0" marB="0" anchor="ctr"/>
                </a:tc>
                <a:tc>
                  <a:txBody>
                    <a:bodyPr/>
                    <a:lstStyle/>
                    <a:p>
                      <a:pPr marL="0" marR="0" indent="0" algn="l" rtl="0">
                        <a:spcBef>
                          <a:spcPts val="0"/>
                        </a:spcBef>
                        <a:spcAft>
                          <a:spcPts val="0"/>
                        </a:spcAft>
                      </a:pPr>
                      <a:r>
                        <a:rPr lang="en-GB" sz="1600" dirty="0">
                          <a:effectLst/>
                        </a:rPr>
                        <a:t> DESCRIPTION </a:t>
                      </a:r>
                      <a:endParaRPr lang="en-GB" dirty="0">
                        <a:effectLst/>
                      </a:endParaRPr>
                    </a:p>
                  </a:txBody>
                  <a:tcPr marL="0" marR="0" marT="0" marB="0" anchor="ctr"/>
                </a:tc>
                <a:extLst>
                  <a:ext uri="{0D108BD9-81ED-4DB2-BD59-A6C34878D82A}">
                    <a16:rowId xmlns:a16="http://schemas.microsoft.com/office/drawing/2014/main" val="1660928391"/>
                  </a:ext>
                </a:extLst>
              </a:tr>
              <a:tr h="663316">
                <a:tc>
                  <a:txBody>
                    <a:bodyPr/>
                    <a:lstStyle/>
                    <a:p>
                      <a:pPr marL="0" marR="0" indent="0" algn="l" rtl="0">
                        <a:spcBef>
                          <a:spcPts val="0"/>
                        </a:spcBef>
                        <a:spcAft>
                          <a:spcPts val="0"/>
                        </a:spcAft>
                      </a:pPr>
                      <a:r>
                        <a:rPr lang="en-GB" sz="1400" dirty="0">
                          <a:solidFill>
                            <a:schemeClr val="bg1"/>
                          </a:solidFill>
                          <a:effectLst/>
                        </a:rPr>
                        <a:t>1. Innovate for business </a:t>
                      </a:r>
                      <a:endParaRPr lang="en-GB" dirty="0">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Bring out the positive changes , introduce new workflows boosting the productivity of business models to stand out in the Industrial space ! </a:t>
                      </a:r>
                      <a:endParaRPr lang="en-GB">
                        <a:solidFill>
                          <a:schemeClr val="bg1"/>
                        </a:solidFill>
                        <a:effectLst/>
                      </a:endParaRPr>
                    </a:p>
                  </a:txBody>
                  <a:tcPr marL="0" marR="0" marT="0" marB="0" anchor="ctr"/>
                </a:tc>
                <a:extLst>
                  <a:ext uri="{0D108BD9-81ED-4DB2-BD59-A6C34878D82A}">
                    <a16:rowId xmlns:a16="http://schemas.microsoft.com/office/drawing/2014/main" val="945172991"/>
                  </a:ext>
                </a:extLst>
              </a:tr>
              <a:tr h="936703">
                <a:tc>
                  <a:txBody>
                    <a:bodyPr/>
                    <a:lstStyle/>
                    <a:p>
                      <a:pPr marL="0" marR="0" indent="0" algn="l" rtl="0">
                        <a:spcBef>
                          <a:spcPts val="0"/>
                        </a:spcBef>
                        <a:spcAft>
                          <a:spcPts val="0"/>
                        </a:spcAft>
                      </a:pPr>
                      <a:r>
                        <a:rPr lang="en-GB" sz="1400" b="1" dirty="0">
                          <a:solidFill>
                            <a:schemeClr val="bg1"/>
                          </a:solidFill>
                          <a:effectLst/>
                        </a:rPr>
                        <a:t>2. Innovate for society </a:t>
                      </a:r>
                      <a:endParaRPr lang="en-GB" b="1" dirty="0">
                        <a:solidFill>
                          <a:schemeClr val="bg1"/>
                        </a:solidFill>
                        <a:effectLst/>
                      </a:endParaRPr>
                    </a:p>
                  </a:txBody>
                  <a:tcPr marL="0" marR="0" marT="0" marB="0" anchor="ctr">
                    <a:solidFill>
                      <a:srgbClr val="AB3FA2"/>
                    </a:solidFill>
                  </a:tcPr>
                </a:tc>
                <a:tc>
                  <a:txBody>
                    <a:bodyPr/>
                    <a:lstStyle/>
                    <a:p>
                      <a:pPr marL="0" marR="0" indent="0" algn="l" rtl="0">
                        <a:spcBef>
                          <a:spcPts val="0"/>
                        </a:spcBef>
                        <a:spcAft>
                          <a:spcPts val="0"/>
                        </a:spcAft>
                      </a:pPr>
                      <a:r>
                        <a:rPr lang="en-GB" sz="1400" b="1" dirty="0">
                          <a:solidFill>
                            <a:schemeClr val="bg1"/>
                          </a:solidFill>
                          <a:effectLst/>
                        </a:rPr>
                        <a:t> Implement technology in ingenious ways for the benefit     and development of society and to enhance the way we work and live! </a:t>
                      </a:r>
                      <a:endParaRPr lang="en-GB" b="1" dirty="0">
                        <a:solidFill>
                          <a:schemeClr val="bg1"/>
                        </a:solidFill>
                        <a:effectLst/>
                      </a:endParaRPr>
                    </a:p>
                  </a:txBody>
                  <a:tcPr marL="0" marR="0" marT="0" marB="0" anchor="ctr">
                    <a:solidFill>
                      <a:srgbClr val="AB3FA2"/>
                    </a:solidFill>
                  </a:tcPr>
                </a:tc>
                <a:extLst>
                  <a:ext uri="{0D108BD9-81ED-4DB2-BD59-A6C34878D82A}">
                    <a16:rowId xmlns:a16="http://schemas.microsoft.com/office/drawing/2014/main" val="981800154"/>
                  </a:ext>
                </a:extLst>
              </a:tr>
              <a:tr h="609600">
                <a:tc>
                  <a:txBody>
                    <a:bodyPr/>
                    <a:lstStyle/>
                    <a:p>
                      <a:pPr marL="0" marR="0" indent="0" algn="l" rtl="0">
                        <a:spcBef>
                          <a:spcPts val="0"/>
                        </a:spcBef>
                        <a:spcAft>
                          <a:spcPts val="0"/>
                        </a:spcAft>
                      </a:pPr>
                      <a:r>
                        <a:rPr lang="en-GB" sz="1400">
                          <a:solidFill>
                            <a:schemeClr val="bg1"/>
                          </a:solidFill>
                          <a:effectLst/>
                        </a:rPr>
                        <a:t>3. Innovate for sustainable world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Support the world by developing innovative, effective strategies and business , shaping them to meet the 'Environmental Challenges' ! </a:t>
                      </a:r>
                      <a:endParaRPr lang="en-GB">
                        <a:solidFill>
                          <a:schemeClr val="bg1"/>
                        </a:solidFill>
                        <a:effectLst/>
                      </a:endParaRPr>
                    </a:p>
                  </a:txBody>
                  <a:tcPr marL="0" marR="0" marT="0" marB="0" anchor="ctr"/>
                </a:tc>
                <a:extLst>
                  <a:ext uri="{0D108BD9-81ED-4DB2-BD59-A6C34878D82A}">
                    <a16:rowId xmlns:a16="http://schemas.microsoft.com/office/drawing/2014/main" val="4198230301"/>
                  </a:ext>
                </a:extLst>
              </a:tr>
              <a:tr h="609600">
                <a:tc>
                  <a:txBody>
                    <a:bodyPr/>
                    <a:lstStyle/>
                    <a:p>
                      <a:pPr marL="0" marR="0" indent="0" algn="l" rtl="0">
                        <a:spcBef>
                          <a:spcPts val="0"/>
                        </a:spcBef>
                        <a:spcAft>
                          <a:spcPts val="0"/>
                        </a:spcAft>
                      </a:pPr>
                      <a:r>
                        <a:rPr lang="en-GB" sz="1400">
                          <a:solidFill>
                            <a:schemeClr val="bg1"/>
                          </a:solidFill>
                          <a:effectLst/>
                        </a:rPr>
                        <a:t>4. Innovate for healthy living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a:solidFill>
                            <a:schemeClr val="bg1"/>
                          </a:solidFill>
                          <a:effectLst/>
                        </a:rPr>
                        <a:t> Develop innovative solutions for improving healthcare system to help cater current medical conditions. </a:t>
                      </a:r>
                      <a:endParaRPr lang="en-GB">
                        <a:solidFill>
                          <a:schemeClr val="bg1"/>
                        </a:solidFill>
                        <a:effectLst/>
                      </a:endParaRPr>
                    </a:p>
                  </a:txBody>
                  <a:tcPr marL="0" marR="0" marT="0" marB="0" anchor="ctr"/>
                </a:tc>
                <a:extLst>
                  <a:ext uri="{0D108BD9-81ED-4DB2-BD59-A6C34878D82A}">
                    <a16:rowId xmlns:a16="http://schemas.microsoft.com/office/drawing/2014/main" val="1269951468"/>
                  </a:ext>
                </a:extLst>
              </a:tr>
              <a:tr h="822960">
                <a:tc>
                  <a:txBody>
                    <a:bodyPr/>
                    <a:lstStyle/>
                    <a:p>
                      <a:pPr marL="0" marR="0" indent="0" algn="l" rtl="0">
                        <a:spcBef>
                          <a:spcPts val="0"/>
                        </a:spcBef>
                        <a:spcAft>
                          <a:spcPts val="0"/>
                        </a:spcAft>
                      </a:pPr>
                      <a:r>
                        <a:rPr lang="en-GB" sz="1400">
                          <a:solidFill>
                            <a:schemeClr val="bg1"/>
                          </a:solidFill>
                          <a:effectLst/>
                        </a:rPr>
                        <a:t>5. Innovate for security </a:t>
                      </a:r>
                      <a:endParaRPr lang="en-GB">
                        <a:solidFill>
                          <a:schemeClr val="bg1"/>
                        </a:solidFill>
                        <a:effectLst/>
                      </a:endParaRPr>
                    </a:p>
                  </a:txBody>
                  <a:tcPr marL="0" marR="0" marT="0" marB="0" anchor="ctr"/>
                </a:tc>
                <a:tc>
                  <a:txBody>
                    <a:bodyPr/>
                    <a:lstStyle/>
                    <a:p>
                      <a:pPr marL="0" marR="0" indent="0" algn="l" rtl="0">
                        <a:spcBef>
                          <a:spcPts val="0"/>
                        </a:spcBef>
                        <a:spcAft>
                          <a:spcPts val="0"/>
                        </a:spcAft>
                      </a:pPr>
                      <a:r>
                        <a:rPr lang="en-GB" sz="1400" dirty="0">
                          <a:solidFill>
                            <a:schemeClr val="bg1"/>
                          </a:solidFill>
                          <a:effectLst/>
                        </a:rPr>
                        <a:t> In recent time security and privacy are major concern. Propose new </a:t>
                      </a:r>
                      <a:r>
                        <a:rPr lang="en-GB" sz="1400" dirty="0" err="1">
                          <a:solidFill>
                            <a:schemeClr val="bg1"/>
                          </a:solidFill>
                          <a:effectLst/>
                        </a:rPr>
                        <a:t>groundbreaking</a:t>
                      </a:r>
                      <a:r>
                        <a:rPr lang="en-GB" sz="1400" dirty="0">
                          <a:solidFill>
                            <a:schemeClr val="bg1"/>
                          </a:solidFill>
                          <a:effectLst/>
                        </a:rPr>
                        <a:t> ideas using cutting edge technologies for improving people safety. </a:t>
                      </a:r>
                      <a:endParaRPr lang="en-GB" dirty="0">
                        <a:solidFill>
                          <a:schemeClr val="bg1"/>
                        </a:solidFill>
                        <a:effectLst/>
                      </a:endParaRPr>
                    </a:p>
                  </a:txBody>
                  <a:tcPr marL="0" marR="0" marT="0" marB="0" anchor="ctr"/>
                </a:tc>
                <a:extLst>
                  <a:ext uri="{0D108BD9-81ED-4DB2-BD59-A6C34878D82A}">
                    <a16:rowId xmlns:a16="http://schemas.microsoft.com/office/drawing/2014/main" val="143516328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200017" y="131760"/>
            <a:ext cx="8520600" cy="68160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rmAutofit/>
          </a:bodyPr>
          <a:lstStyle/>
          <a:p>
            <a:pPr marL="0" lvl="0" indent="0" algn="ctr" rtl="0">
              <a:spcBef>
                <a:spcPts val="0"/>
              </a:spcBef>
              <a:spcAft>
                <a:spcPts val="0"/>
              </a:spcAft>
              <a:buNone/>
            </a:pPr>
            <a:r>
              <a:rPr lang="en-GB" u="sng" dirty="0">
                <a:ln w="9525">
                  <a:solidFill>
                    <a:schemeClr val="bg1"/>
                  </a:solidFill>
                  <a:prstDash val="solid"/>
                </a:ln>
                <a:solidFill>
                  <a:schemeClr val="tx1"/>
                </a:solidFill>
                <a:effectLst>
                  <a:outerShdw blurRad="50800" dist="38100" dir="2700000" algn="tl" rotWithShape="0">
                    <a:prstClr val="black">
                      <a:alpha val="40000"/>
                    </a:prstClr>
                  </a:outerShdw>
                </a:effectLst>
                <a:latin typeface="Barlow Light" panose="00000400000000000000" pitchFamily="2" charset="0"/>
              </a:rPr>
              <a:t>PROBLEM STATEMENT</a:t>
            </a:r>
          </a:p>
        </p:txBody>
      </p:sp>
      <p:sp>
        <p:nvSpPr>
          <p:cNvPr id="100" name="Google Shape;100;p18"/>
          <p:cNvSpPr txBox="1">
            <a:spLocks noGrp="1"/>
          </p:cNvSpPr>
          <p:nvPr>
            <p:ph type="body" idx="1"/>
          </p:nvPr>
        </p:nvSpPr>
        <p:spPr>
          <a:xfrm>
            <a:off x="88504" y="813366"/>
            <a:ext cx="8520600" cy="4272077"/>
          </a:xfrm>
          <a:prstGeom prst="rect">
            <a:avLst/>
          </a:prstGeom>
        </p:spPr>
        <p:txBody>
          <a:bodyPr spcFirstLastPara="1" wrap="square" lIns="91425" tIns="91425" rIns="91425" bIns="91425" anchor="t" anchorCtr="0">
            <a:normAutofit lnSpcReduction="10000"/>
          </a:bodyPr>
          <a:lstStyle/>
          <a:p>
            <a:pPr marL="0" lvl="0" indent="0" rtl="0">
              <a:spcBef>
                <a:spcPts val="0"/>
              </a:spcBef>
              <a:spcAft>
                <a:spcPts val="0"/>
              </a:spcAft>
              <a:buNone/>
            </a:pPr>
            <a:r>
              <a:rPr lang="en-GB" sz="1700" b="1" dirty="0">
                <a:solidFill>
                  <a:srgbClr val="0070C0"/>
                </a:solidFill>
              </a:rPr>
              <a:t>“</a:t>
            </a:r>
            <a:r>
              <a:rPr lang="en-GB" sz="2000" b="1" i="1" dirty="0">
                <a:solidFill>
                  <a:srgbClr val="0070C0"/>
                </a:solidFill>
                <a:effectLst>
                  <a:outerShdw blurRad="50800" dist="38100" algn="l" rotWithShape="0">
                    <a:prstClr val="black">
                      <a:alpha val="40000"/>
                    </a:prstClr>
                  </a:outerShdw>
                </a:effectLst>
              </a:rPr>
              <a:t>There is no accurate way to keep a track record of a </a:t>
            </a:r>
          </a:p>
          <a:p>
            <a:pPr marL="0" lvl="0" indent="0" rtl="0">
              <a:spcBef>
                <a:spcPts val="0"/>
              </a:spcBef>
              <a:spcAft>
                <a:spcPts val="0"/>
              </a:spcAft>
              <a:buNone/>
            </a:pPr>
            <a:r>
              <a:rPr lang="en-GB" sz="2000" b="1" i="1" dirty="0">
                <a:solidFill>
                  <a:srgbClr val="0070C0"/>
                </a:solidFill>
                <a:effectLst>
                  <a:outerShdw blurRad="50800" dist="38100" algn="l" rotWithShape="0">
                    <a:prstClr val="black">
                      <a:alpha val="40000"/>
                    </a:prstClr>
                  </a:outerShdw>
                </a:effectLst>
              </a:rPr>
              <a:t>singer’s performance and his improvement over time.” </a:t>
            </a:r>
          </a:p>
          <a:p>
            <a:pPr marL="0" lvl="0" indent="0" algn="ctr" rtl="0">
              <a:spcBef>
                <a:spcPts val="0"/>
              </a:spcBef>
              <a:spcAft>
                <a:spcPts val="0"/>
              </a:spcAft>
              <a:buNone/>
            </a:pPr>
            <a:endParaRPr lang="en-GB" sz="1400" b="1" dirty="0">
              <a:solidFill>
                <a:schemeClr val="bg1"/>
              </a:solidFill>
              <a:effectLst>
                <a:outerShdw blurRad="50800" dist="38100" dir="8100000" algn="tr" rotWithShape="0">
                  <a:prstClr val="black">
                    <a:alpha val="40000"/>
                  </a:prstClr>
                </a:outerShdw>
              </a:effectLst>
            </a:endParaRPr>
          </a:p>
          <a:p>
            <a:pPr marL="285750" indent="-285750">
              <a:buFont typeface="Wingdings" panose="05000000000000000000" pitchFamily="2" charset="2"/>
              <a:buChar char="q"/>
            </a:pPr>
            <a:r>
              <a:rPr lang="en" sz="1600" dirty="0">
                <a:ln w="9525">
                  <a:noFill/>
                  <a:prstDash val="solid"/>
                </a:ln>
                <a:solidFill>
                  <a:schemeClr val="bg1"/>
                </a:solidFill>
                <a:effectLst>
                  <a:outerShdw blurRad="50800" dist="38100" dir="8100000" algn="tr" rotWithShape="0">
                    <a:prstClr val="black">
                      <a:alpha val="40000"/>
                    </a:prstClr>
                  </a:outerShdw>
                </a:effectLst>
              </a:rPr>
              <a:t>The context of the problem is that the singer may commit multiple</a:t>
            </a:r>
          </a:p>
          <a:p>
            <a:pPr marL="0" indent="0">
              <a:buNone/>
            </a:pPr>
            <a:r>
              <a:rPr lang="en" sz="1600" dirty="0">
                <a:ln w="9525">
                  <a:noFill/>
                  <a:prstDash val="solid"/>
                </a:ln>
                <a:solidFill>
                  <a:schemeClr val="bg1"/>
                </a:solidFill>
                <a:effectLst>
                  <a:outerShdw blurRad="50800" dist="38100" dir="8100000" algn="tr" rotWithShape="0">
                    <a:prstClr val="black">
                      <a:alpha val="40000"/>
                    </a:prstClr>
                  </a:outerShdw>
                </a:effectLst>
              </a:rPr>
              <a:t>       human errors while keeping track of his sessions and comparing </a:t>
            </a:r>
          </a:p>
          <a:p>
            <a:pPr marL="0" indent="0">
              <a:buNone/>
            </a:pPr>
            <a:r>
              <a:rPr lang="en" sz="1600" dirty="0">
                <a:ln w="9525">
                  <a:noFill/>
                  <a:prstDash val="solid"/>
                </a:ln>
                <a:solidFill>
                  <a:schemeClr val="bg1"/>
                </a:solidFill>
                <a:effectLst>
                  <a:outerShdw blurRad="50800" dist="38100" dir="8100000" algn="tr" rotWithShape="0">
                    <a:prstClr val="black">
                      <a:alpha val="40000"/>
                    </a:prstClr>
                  </a:outerShdw>
                </a:effectLst>
              </a:rPr>
              <a:t>       his singing. </a:t>
            </a:r>
          </a:p>
          <a:p>
            <a:pPr marL="285750" indent="-285750">
              <a:buFont typeface="Wingdings" panose="05000000000000000000" pitchFamily="2" charset="2"/>
              <a:buChar char="q"/>
            </a:pPr>
            <a:r>
              <a:rPr lang="en" sz="1600" dirty="0">
                <a:ln w="9525">
                  <a:noFill/>
                  <a:prstDash val="solid"/>
                </a:ln>
                <a:solidFill>
                  <a:schemeClr val="bg1"/>
                </a:solidFill>
                <a:effectLst>
                  <a:outerShdw blurRad="50800" dist="38100" dir="8100000" algn="tr" rotWithShape="0">
                    <a:prstClr val="black">
                      <a:alpha val="40000"/>
                    </a:prstClr>
                  </a:outerShdw>
                </a:effectLst>
              </a:rPr>
              <a:t>The problem which is mentioned above is faced by every singer as the judgement made by humans is not so accurate and may be biased. But the feedback provided by our system is more </a:t>
            </a:r>
            <a:r>
              <a:rPr lang="en" sz="1600" b="1" i="1" dirty="0">
                <a:ln w="9525">
                  <a:noFill/>
                  <a:prstDash val="solid"/>
                </a:ln>
                <a:solidFill>
                  <a:srgbClr val="E812B0"/>
                </a:solidFill>
                <a:effectLst>
                  <a:outerShdw blurRad="50800" dist="38100" dir="8100000" algn="tr" rotWithShape="0">
                    <a:prstClr val="black">
                      <a:alpha val="40000"/>
                    </a:prstClr>
                  </a:outerShdw>
                </a:effectLst>
              </a:rPr>
              <a:t>accurate</a:t>
            </a:r>
            <a:r>
              <a:rPr lang="en" sz="1600" dirty="0">
                <a:ln w="9525">
                  <a:noFill/>
                  <a:prstDash val="solid"/>
                </a:ln>
                <a:solidFill>
                  <a:schemeClr val="bg1"/>
                </a:solidFill>
                <a:effectLst>
                  <a:outerShdw blurRad="50800" dist="38100" dir="8100000" algn="tr" rotWithShape="0">
                    <a:prstClr val="black">
                      <a:alpha val="40000"/>
                    </a:prstClr>
                  </a:outerShdw>
                </a:effectLst>
              </a:rPr>
              <a:t> and </a:t>
            </a:r>
            <a:r>
              <a:rPr lang="en" sz="1600" b="1" i="1" dirty="0">
                <a:ln w="9525">
                  <a:noFill/>
                  <a:prstDash val="solid"/>
                </a:ln>
                <a:solidFill>
                  <a:srgbClr val="E812B0"/>
                </a:solidFill>
                <a:effectLst>
                  <a:outerShdw blurRad="50800" dist="38100" dir="8100000" algn="tr" rotWithShape="0">
                    <a:prstClr val="black">
                      <a:alpha val="40000"/>
                    </a:prstClr>
                  </a:outerShdw>
                </a:effectLst>
              </a:rPr>
              <a:t>precise</a:t>
            </a:r>
            <a:r>
              <a:rPr lang="en" sz="1600" i="1" dirty="0">
                <a:ln w="9525">
                  <a:noFill/>
                  <a:prstDash val="solid"/>
                </a:ln>
                <a:solidFill>
                  <a:schemeClr val="bg1"/>
                </a:solidFill>
                <a:effectLst>
                  <a:outerShdw blurRad="50800" dist="38100" dir="8100000" algn="tr" rotWithShape="0">
                    <a:prstClr val="black">
                      <a:alpha val="40000"/>
                    </a:prstClr>
                  </a:outerShdw>
                </a:effectLst>
              </a:rPr>
              <a:t> </a:t>
            </a:r>
            <a:r>
              <a:rPr lang="en" sz="1600" dirty="0">
                <a:ln w="9525">
                  <a:noFill/>
                  <a:prstDash val="solid"/>
                </a:ln>
                <a:solidFill>
                  <a:schemeClr val="bg1"/>
                </a:solidFill>
                <a:effectLst>
                  <a:outerShdw blurRad="50800" dist="38100" dir="8100000" algn="tr" rotWithShape="0">
                    <a:prstClr val="black">
                      <a:alpha val="40000"/>
                    </a:prstClr>
                  </a:outerShdw>
                </a:effectLst>
              </a:rPr>
              <a:t>since it is driven by facts and figures, and hence gives the real difference.</a:t>
            </a:r>
          </a:p>
          <a:p>
            <a:pPr marL="285750" indent="-285750">
              <a:buFont typeface="Wingdings" panose="05000000000000000000" pitchFamily="2" charset="2"/>
              <a:buChar char="q"/>
            </a:pPr>
            <a:r>
              <a:rPr lang="en" sz="1600" dirty="0">
                <a:ln w="9525">
                  <a:noFill/>
                  <a:prstDash val="solid"/>
                </a:ln>
                <a:solidFill>
                  <a:schemeClr val="bg1"/>
                </a:solidFill>
                <a:effectLst>
                  <a:outerShdw blurRad="50800" dist="38100" dir="8100000" algn="tr" rotWithShape="0">
                    <a:prstClr val="black">
                      <a:alpha val="40000"/>
                    </a:prstClr>
                  </a:outerShdw>
                </a:effectLst>
              </a:rPr>
              <a:t>To overcome this, the approach we have came up with is that – “We are gonna take user input in form of a wav file and give him the option to compare the pitch of this wav file with any other wav file.” </a:t>
            </a:r>
          </a:p>
          <a:p>
            <a:pPr marL="285750" lvl="0" indent="-285750" algn="l" rtl="0">
              <a:spcBef>
                <a:spcPts val="0"/>
              </a:spcBef>
              <a:spcAft>
                <a:spcPts val="0"/>
              </a:spcAft>
              <a:buFont typeface="Wingdings" panose="05000000000000000000" pitchFamily="2" charset="2"/>
              <a:buChar char="q"/>
            </a:pPr>
            <a:r>
              <a:rPr lang="en" sz="1600" dirty="0">
                <a:ln w="9525">
                  <a:noFill/>
                  <a:prstDash val="solid"/>
                </a:ln>
                <a:solidFill>
                  <a:schemeClr val="bg1"/>
                </a:solidFill>
                <a:effectLst>
                  <a:outerShdw blurRad="50800" dist="38100" dir="8100000" algn="tr" rotWithShape="0">
                    <a:prstClr val="black">
                      <a:alpha val="40000"/>
                    </a:prstClr>
                  </a:outerShdw>
                </a:effectLst>
              </a:rPr>
              <a:t>Through this the user can keep track of his singing accurately and he can also compare the song which he is trying to imitate with the “Actual” song. </a:t>
            </a:r>
          </a:p>
        </p:txBody>
      </p:sp>
      <p:pic>
        <p:nvPicPr>
          <p:cNvPr id="1028" name="Picture 4" descr="Can Anyone Become a Singer? - OpenMic">
            <a:extLst>
              <a:ext uri="{FF2B5EF4-FFF2-40B4-BE49-F238E27FC236}">
                <a16:creationId xmlns:a16="http://schemas.microsoft.com/office/drawing/2014/main" id="{87418D06-5603-7A03-899C-AAE60DAA3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994" y="958150"/>
            <a:ext cx="2220750" cy="148050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wipe(down)">
                                      <p:cBhvr>
                                        <p:cTn id="7" dur="580">
                                          <p:stCondLst>
                                            <p:cond delay="0"/>
                                          </p:stCondLst>
                                        </p:cTn>
                                        <p:tgtEl>
                                          <p:spTgt spid="100">
                                            <p:txEl>
                                              <p:pRg st="0" end="0"/>
                                            </p:txEl>
                                          </p:spTgt>
                                        </p:tgtEl>
                                      </p:cBhvr>
                                    </p:animEffect>
                                    <p:anim calcmode="lin" valueType="num">
                                      <p:cBhvr>
                                        <p:cTn id="8" dur="1822" tmFilter="0,0; 0.14,0.36; 0.43,0.73; 0.71,0.91; 1.0,1.0">
                                          <p:stCondLst>
                                            <p:cond delay="0"/>
                                          </p:stCondLst>
                                        </p:cTn>
                                        <p:tgtEl>
                                          <p:spTgt spid="10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0">
                                            <p:txEl>
                                              <p:pRg st="0" end="0"/>
                                            </p:txEl>
                                          </p:spTgt>
                                        </p:tgtEl>
                                      </p:cBhvr>
                                      <p:to x="100000" y="60000"/>
                                    </p:animScale>
                                    <p:animScale>
                                      <p:cBhvr>
                                        <p:cTn id="14" dur="166" decel="50000">
                                          <p:stCondLst>
                                            <p:cond delay="676"/>
                                          </p:stCondLst>
                                        </p:cTn>
                                        <p:tgtEl>
                                          <p:spTgt spid="100">
                                            <p:txEl>
                                              <p:pRg st="0" end="0"/>
                                            </p:txEl>
                                          </p:spTgt>
                                        </p:tgtEl>
                                      </p:cBhvr>
                                      <p:to x="100000" y="100000"/>
                                    </p:animScale>
                                    <p:animScale>
                                      <p:cBhvr>
                                        <p:cTn id="15" dur="26">
                                          <p:stCondLst>
                                            <p:cond delay="1312"/>
                                          </p:stCondLst>
                                        </p:cTn>
                                        <p:tgtEl>
                                          <p:spTgt spid="100">
                                            <p:txEl>
                                              <p:pRg st="0" end="0"/>
                                            </p:txEl>
                                          </p:spTgt>
                                        </p:tgtEl>
                                      </p:cBhvr>
                                      <p:to x="100000" y="80000"/>
                                    </p:animScale>
                                    <p:animScale>
                                      <p:cBhvr>
                                        <p:cTn id="16" dur="166" decel="50000">
                                          <p:stCondLst>
                                            <p:cond delay="1338"/>
                                          </p:stCondLst>
                                        </p:cTn>
                                        <p:tgtEl>
                                          <p:spTgt spid="100">
                                            <p:txEl>
                                              <p:pRg st="0" end="0"/>
                                            </p:txEl>
                                          </p:spTgt>
                                        </p:tgtEl>
                                      </p:cBhvr>
                                      <p:to x="100000" y="100000"/>
                                    </p:animScale>
                                    <p:animScale>
                                      <p:cBhvr>
                                        <p:cTn id="17" dur="26">
                                          <p:stCondLst>
                                            <p:cond delay="1642"/>
                                          </p:stCondLst>
                                        </p:cTn>
                                        <p:tgtEl>
                                          <p:spTgt spid="100">
                                            <p:txEl>
                                              <p:pRg st="0" end="0"/>
                                            </p:txEl>
                                          </p:spTgt>
                                        </p:tgtEl>
                                      </p:cBhvr>
                                      <p:to x="100000" y="90000"/>
                                    </p:animScale>
                                    <p:animScale>
                                      <p:cBhvr>
                                        <p:cTn id="18" dur="166" decel="50000">
                                          <p:stCondLst>
                                            <p:cond delay="1668"/>
                                          </p:stCondLst>
                                        </p:cTn>
                                        <p:tgtEl>
                                          <p:spTgt spid="100">
                                            <p:txEl>
                                              <p:pRg st="0" end="0"/>
                                            </p:txEl>
                                          </p:spTgt>
                                        </p:tgtEl>
                                      </p:cBhvr>
                                      <p:to x="100000" y="100000"/>
                                    </p:animScale>
                                    <p:animScale>
                                      <p:cBhvr>
                                        <p:cTn id="19" dur="26">
                                          <p:stCondLst>
                                            <p:cond delay="1808"/>
                                          </p:stCondLst>
                                        </p:cTn>
                                        <p:tgtEl>
                                          <p:spTgt spid="100">
                                            <p:txEl>
                                              <p:pRg st="0" end="0"/>
                                            </p:txEl>
                                          </p:spTgt>
                                        </p:tgtEl>
                                      </p:cBhvr>
                                      <p:to x="100000" y="95000"/>
                                    </p:animScale>
                                    <p:animScale>
                                      <p:cBhvr>
                                        <p:cTn id="20" dur="166" decel="50000">
                                          <p:stCondLst>
                                            <p:cond delay="1834"/>
                                          </p:stCondLst>
                                        </p:cTn>
                                        <p:tgtEl>
                                          <p:spTgt spid="100">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0">
                                            <p:txEl>
                                              <p:pRg st="1" end="1"/>
                                            </p:txEl>
                                          </p:spTgt>
                                        </p:tgtEl>
                                        <p:attrNameLst>
                                          <p:attrName>style.visibility</p:attrName>
                                        </p:attrNameLst>
                                      </p:cBhvr>
                                      <p:to>
                                        <p:strVal val="visible"/>
                                      </p:to>
                                    </p:set>
                                    <p:animEffect transition="in" filter="wipe(down)">
                                      <p:cBhvr>
                                        <p:cTn id="23" dur="580">
                                          <p:stCondLst>
                                            <p:cond delay="0"/>
                                          </p:stCondLst>
                                        </p:cTn>
                                        <p:tgtEl>
                                          <p:spTgt spid="100">
                                            <p:txEl>
                                              <p:pRg st="1" end="1"/>
                                            </p:txEl>
                                          </p:spTgt>
                                        </p:tgtEl>
                                      </p:cBhvr>
                                    </p:animEffect>
                                    <p:anim calcmode="lin" valueType="num">
                                      <p:cBhvr>
                                        <p:cTn id="24" dur="1822" tmFilter="0,0; 0.14,0.36; 0.43,0.73; 0.71,0.91; 1.0,1.0">
                                          <p:stCondLst>
                                            <p:cond delay="0"/>
                                          </p:stCondLst>
                                        </p:cTn>
                                        <p:tgtEl>
                                          <p:spTgt spid="100">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0">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0">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0">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0">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00">
                                            <p:txEl>
                                              <p:pRg st="1" end="1"/>
                                            </p:txEl>
                                          </p:spTgt>
                                        </p:tgtEl>
                                      </p:cBhvr>
                                      <p:to x="100000" y="60000"/>
                                    </p:animScale>
                                    <p:animScale>
                                      <p:cBhvr>
                                        <p:cTn id="30" dur="166" decel="50000">
                                          <p:stCondLst>
                                            <p:cond delay="676"/>
                                          </p:stCondLst>
                                        </p:cTn>
                                        <p:tgtEl>
                                          <p:spTgt spid="100">
                                            <p:txEl>
                                              <p:pRg st="1" end="1"/>
                                            </p:txEl>
                                          </p:spTgt>
                                        </p:tgtEl>
                                      </p:cBhvr>
                                      <p:to x="100000" y="100000"/>
                                    </p:animScale>
                                    <p:animScale>
                                      <p:cBhvr>
                                        <p:cTn id="31" dur="26">
                                          <p:stCondLst>
                                            <p:cond delay="1312"/>
                                          </p:stCondLst>
                                        </p:cTn>
                                        <p:tgtEl>
                                          <p:spTgt spid="100">
                                            <p:txEl>
                                              <p:pRg st="1" end="1"/>
                                            </p:txEl>
                                          </p:spTgt>
                                        </p:tgtEl>
                                      </p:cBhvr>
                                      <p:to x="100000" y="80000"/>
                                    </p:animScale>
                                    <p:animScale>
                                      <p:cBhvr>
                                        <p:cTn id="32" dur="166" decel="50000">
                                          <p:stCondLst>
                                            <p:cond delay="1338"/>
                                          </p:stCondLst>
                                        </p:cTn>
                                        <p:tgtEl>
                                          <p:spTgt spid="100">
                                            <p:txEl>
                                              <p:pRg st="1" end="1"/>
                                            </p:txEl>
                                          </p:spTgt>
                                        </p:tgtEl>
                                      </p:cBhvr>
                                      <p:to x="100000" y="100000"/>
                                    </p:animScale>
                                    <p:animScale>
                                      <p:cBhvr>
                                        <p:cTn id="33" dur="26">
                                          <p:stCondLst>
                                            <p:cond delay="1642"/>
                                          </p:stCondLst>
                                        </p:cTn>
                                        <p:tgtEl>
                                          <p:spTgt spid="100">
                                            <p:txEl>
                                              <p:pRg st="1" end="1"/>
                                            </p:txEl>
                                          </p:spTgt>
                                        </p:tgtEl>
                                      </p:cBhvr>
                                      <p:to x="100000" y="90000"/>
                                    </p:animScale>
                                    <p:animScale>
                                      <p:cBhvr>
                                        <p:cTn id="34" dur="166" decel="50000">
                                          <p:stCondLst>
                                            <p:cond delay="1668"/>
                                          </p:stCondLst>
                                        </p:cTn>
                                        <p:tgtEl>
                                          <p:spTgt spid="100">
                                            <p:txEl>
                                              <p:pRg st="1" end="1"/>
                                            </p:txEl>
                                          </p:spTgt>
                                        </p:tgtEl>
                                      </p:cBhvr>
                                      <p:to x="100000" y="100000"/>
                                    </p:animScale>
                                    <p:animScale>
                                      <p:cBhvr>
                                        <p:cTn id="35" dur="26">
                                          <p:stCondLst>
                                            <p:cond delay="1808"/>
                                          </p:stCondLst>
                                        </p:cTn>
                                        <p:tgtEl>
                                          <p:spTgt spid="100">
                                            <p:txEl>
                                              <p:pRg st="1" end="1"/>
                                            </p:txEl>
                                          </p:spTgt>
                                        </p:tgtEl>
                                      </p:cBhvr>
                                      <p:to x="100000" y="95000"/>
                                    </p:animScale>
                                    <p:animScale>
                                      <p:cBhvr>
                                        <p:cTn id="36" dur="166" decel="50000">
                                          <p:stCondLst>
                                            <p:cond delay="1834"/>
                                          </p:stCondLst>
                                        </p:cTn>
                                        <p:tgtEl>
                                          <p:spTgt spid="100">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
                                            <p:txEl>
                                              <p:pRg st="3" end="3"/>
                                            </p:txEl>
                                          </p:spTgt>
                                        </p:tgtEl>
                                        <p:attrNameLst>
                                          <p:attrName>style.visibility</p:attrName>
                                        </p:attrNameLst>
                                      </p:cBhvr>
                                      <p:to>
                                        <p:strVal val="visible"/>
                                      </p:to>
                                    </p:set>
                                    <p:animEffect transition="in" filter="fade">
                                      <p:cBhvr>
                                        <p:cTn id="41" dur="500"/>
                                        <p:tgtEl>
                                          <p:spTgt spid="100">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0">
                                            <p:txEl>
                                              <p:pRg st="4" end="4"/>
                                            </p:txEl>
                                          </p:spTgt>
                                        </p:tgtEl>
                                        <p:attrNameLst>
                                          <p:attrName>style.visibility</p:attrName>
                                        </p:attrNameLst>
                                      </p:cBhvr>
                                      <p:to>
                                        <p:strVal val="visible"/>
                                      </p:to>
                                    </p:set>
                                    <p:animEffect transition="in" filter="fade">
                                      <p:cBhvr>
                                        <p:cTn id="44" dur="500"/>
                                        <p:tgtEl>
                                          <p:spTgt spid="100">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0">
                                            <p:txEl>
                                              <p:pRg st="5" end="5"/>
                                            </p:txEl>
                                          </p:spTgt>
                                        </p:tgtEl>
                                        <p:attrNameLst>
                                          <p:attrName>style.visibility</p:attrName>
                                        </p:attrNameLst>
                                      </p:cBhvr>
                                      <p:to>
                                        <p:strVal val="visible"/>
                                      </p:to>
                                    </p:set>
                                    <p:animEffect transition="in" filter="fade">
                                      <p:cBhvr>
                                        <p:cTn id="47" dur="500"/>
                                        <p:tgtEl>
                                          <p:spTgt spid="100">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0">
                                            <p:txEl>
                                              <p:pRg st="6" end="6"/>
                                            </p:txEl>
                                          </p:spTgt>
                                        </p:tgtEl>
                                        <p:attrNameLst>
                                          <p:attrName>style.visibility</p:attrName>
                                        </p:attrNameLst>
                                      </p:cBhvr>
                                      <p:to>
                                        <p:strVal val="visible"/>
                                      </p:to>
                                    </p:set>
                                    <p:animEffect transition="in" filter="fade">
                                      <p:cBhvr>
                                        <p:cTn id="52" dur="500"/>
                                        <p:tgtEl>
                                          <p:spTgt spid="100">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animEffect transition="in" filter="fade">
                                      <p:cBhvr>
                                        <p:cTn id="55" dur="500"/>
                                        <p:tgtEl>
                                          <p:spTgt spid="10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0">
                                            <p:txEl>
                                              <p:pRg st="7" end="7"/>
                                            </p:txEl>
                                          </p:spTgt>
                                        </p:tgtEl>
                                        <p:attrNameLst>
                                          <p:attrName>style.visibility</p:attrName>
                                        </p:attrNameLst>
                                      </p:cBhvr>
                                      <p:to>
                                        <p:strVal val="visible"/>
                                      </p:to>
                                    </p:set>
                                    <p:animEffect transition="in" filter="fade">
                                      <p:cBhvr>
                                        <p:cTn id="60" dur="500"/>
                                        <p:tgtEl>
                                          <p:spTgt spid="100">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0">
                                            <p:txEl>
                                              <p:pRg st="8" end="8"/>
                                            </p:txEl>
                                          </p:spTgt>
                                        </p:tgtEl>
                                        <p:attrNameLst>
                                          <p:attrName>style.visibility</p:attrName>
                                        </p:attrNameLst>
                                      </p:cBhvr>
                                      <p:to>
                                        <p:strVal val="visible"/>
                                      </p:to>
                                    </p:set>
                                    <p:animEffect transition="in" filter="fade">
                                      <p:cBhvr>
                                        <p:cTn id="65" dur="500"/>
                                        <p:tgtEl>
                                          <p:spTgt spid="1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31872" y="113935"/>
            <a:ext cx="8520600" cy="914400"/>
          </a:xfrm>
          <a:prstGeom prst="rect">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t" anchorCtr="0">
            <a:noAutofit/>
            <a:scene3d>
              <a:camera prst="obliqueTopLeft"/>
              <a:lightRig rig="threePt" dir="t"/>
            </a:scene3d>
          </a:bodyPr>
          <a:lstStyle/>
          <a:p>
            <a:pPr marL="0" lvl="0" indent="0" algn="ctr" rtl="0">
              <a:spcBef>
                <a:spcPts val="0"/>
              </a:spcBef>
              <a:spcAft>
                <a:spcPts val="0"/>
              </a:spcAft>
              <a:buNone/>
            </a:pPr>
            <a:r>
              <a:rPr lang="en" sz="40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PROJECT DESCRIPTION </a:t>
            </a:r>
            <a:endParaRPr sz="40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endParaRPr>
          </a:p>
        </p:txBody>
      </p:sp>
      <p:sp>
        <p:nvSpPr>
          <p:cNvPr id="106" name="Google Shape;106;p19"/>
          <p:cNvSpPr txBox="1">
            <a:spLocks noGrp="1"/>
          </p:cNvSpPr>
          <p:nvPr>
            <p:ph type="body" idx="1"/>
          </p:nvPr>
        </p:nvSpPr>
        <p:spPr>
          <a:xfrm>
            <a:off x="0" y="1528369"/>
            <a:ext cx="9093200" cy="3501551"/>
          </a:xfrm>
          <a:prstGeom prst="rect">
            <a:avLst/>
          </a:prstGeom>
        </p:spPr>
        <p:txBody>
          <a:bodyPr spcFirstLastPara="1" wrap="square" lIns="91425" tIns="91425" rIns="91425" bIns="91425" anchor="t" anchorCtr="0">
            <a:normAutofit fontScale="85000" lnSpcReduction="20000"/>
          </a:bodyPr>
          <a:lstStyle/>
          <a:p>
            <a:pPr marL="285750" indent="-285750"/>
            <a:r>
              <a:rPr lang="en" sz="1700" dirty="0">
                <a:solidFill>
                  <a:schemeClr val="bg1"/>
                </a:solidFill>
                <a:effectLst>
                  <a:outerShdw blurRad="38100" dist="38100" dir="2700000" algn="tl">
                    <a:srgbClr val="000000">
                      <a:alpha val="43137"/>
                    </a:srgbClr>
                  </a:outerShdw>
                </a:effectLst>
              </a:rPr>
              <a:t>Aim of this project is to help Singers to improve their performance by giving them appropriate feedback.</a:t>
            </a:r>
          </a:p>
          <a:p>
            <a:pPr marL="285750" indent="-285750"/>
            <a:endParaRPr lang="en" sz="1700" dirty="0">
              <a:solidFill>
                <a:schemeClr val="bg1"/>
              </a:solidFill>
              <a:effectLst>
                <a:outerShdw blurRad="38100" dist="38100" dir="2700000" algn="tl">
                  <a:srgbClr val="000000">
                    <a:alpha val="43137"/>
                  </a:srgbClr>
                </a:outerShdw>
              </a:effectLst>
            </a:endParaRPr>
          </a:p>
          <a:p>
            <a:pPr marL="285750" indent="-285750"/>
            <a:r>
              <a:rPr lang="en" sz="1700" dirty="0">
                <a:solidFill>
                  <a:schemeClr val="bg1"/>
                </a:solidFill>
                <a:effectLst>
                  <a:outerShdw blurRad="38100" dist="38100" dir="2700000" algn="tl">
                    <a:srgbClr val="000000">
                      <a:alpha val="43137"/>
                    </a:srgbClr>
                  </a:outerShdw>
                </a:effectLst>
              </a:rPr>
              <a:t>We will be comparing the singer’s voice to the original song’s audio and show how much improvement is required. </a:t>
            </a:r>
          </a:p>
          <a:p>
            <a:pPr marL="285750" indent="-285750"/>
            <a:endParaRPr lang="en-GB" sz="1700" dirty="0">
              <a:solidFill>
                <a:schemeClr val="bg1"/>
              </a:solidFill>
              <a:effectLst>
                <a:outerShdw blurRad="38100" dist="38100" dir="2700000" algn="tl">
                  <a:srgbClr val="000000">
                    <a:alpha val="43137"/>
                  </a:srgbClr>
                </a:outerShdw>
              </a:effectLst>
            </a:endParaRPr>
          </a:p>
          <a:p>
            <a:pPr marL="285750" indent="-285750"/>
            <a:r>
              <a:rPr lang="en-GB" sz="1700" dirty="0">
                <a:solidFill>
                  <a:schemeClr val="bg1"/>
                </a:solidFill>
                <a:effectLst>
                  <a:outerShdw blurRad="38100" dist="38100" dir="2700000" algn="tl">
                    <a:srgbClr val="000000">
                      <a:alpha val="43137"/>
                    </a:srgbClr>
                  </a:outerShdw>
                </a:effectLst>
              </a:rPr>
              <a:t>F</a:t>
            </a:r>
            <a:r>
              <a:rPr lang="en" sz="1700" dirty="0">
                <a:solidFill>
                  <a:schemeClr val="bg1"/>
                </a:solidFill>
                <a:effectLst>
                  <a:outerShdw blurRad="38100" dist="38100" dir="2700000" algn="tl">
                    <a:srgbClr val="000000">
                      <a:alpha val="43137"/>
                    </a:srgbClr>
                  </a:outerShdw>
                </a:effectLst>
              </a:rPr>
              <a:t>irstly we will take the specimen audio (which user want to</a:t>
            </a:r>
          </a:p>
          <a:p>
            <a:pPr marL="0" indent="0">
              <a:buNone/>
            </a:pPr>
            <a:r>
              <a:rPr lang="en" sz="1700" dirty="0">
                <a:solidFill>
                  <a:schemeClr val="bg1"/>
                </a:solidFill>
                <a:effectLst>
                  <a:outerShdw blurRad="38100" dist="38100" dir="2700000" algn="tl">
                    <a:srgbClr val="000000">
                      <a:alpha val="43137"/>
                    </a:srgbClr>
                  </a:outerShdw>
                </a:effectLst>
              </a:rPr>
              <a:t>   compare),and then we will take the input of the original audio.</a:t>
            </a:r>
          </a:p>
          <a:p>
            <a:pPr marL="285750" indent="-285750"/>
            <a:endParaRPr lang="en" sz="1700" dirty="0">
              <a:solidFill>
                <a:schemeClr val="bg1"/>
              </a:solidFill>
              <a:effectLst>
                <a:outerShdw blurRad="38100" dist="38100" dir="2700000" algn="tl">
                  <a:srgbClr val="000000">
                    <a:alpha val="43137"/>
                  </a:srgbClr>
                </a:outerShdw>
              </a:effectLst>
            </a:endParaRPr>
          </a:p>
          <a:p>
            <a:pPr marL="285750" indent="-285750"/>
            <a:r>
              <a:rPr lang="en" sz="1700" dirty="0">
                <a:solidFill>
                  <a:schemeClr val="bg1"/>
                </a:solidFill>
                <a:effectLst>
                  <a:outerShdw blurRad="38100" dist="38100" dir="2700000" algn="tl">
                    <a:srgbClr val="000000">
                      <a:alpha val="43137"/>
                    </a:srgbClr>
                  </a:outerShdw>
                </a:effectLst>
              </a:rPr>
              <a:t>We will be plotting Graphs of both the audio on the same </a:t>
            </a:r>
          </a:p>
          <a:p>
            <a:pPr marL="0" indent="0">
              <a:buNone/>
            </a:pPr>
            <a:r>
              <a:rPr lang="en-GB" sz="1700" dirty="0">
                <a:solidFill>
                  <a:schemeClr val="bg1"/>
                </a:solidFill>
                <a:effectLst>
                  <a:outerShdw blurRad="38100" dist="38100" dir="2700000" algn="tl">
                    <a:srgbClr val="000000">
                      <a:alpha val="43137"/>
                    </a:srgbClr>
                  </a:outerShdw>
                </a:effectLst>
              </a:rPr>
              <a:t>     a</a:t>
            </a:r>
            <a:r>
              <a:rPr lang="en" sz="1700" dirty="0">
                <a:solidFill>
                  <a:schemeClr val="bg1"/>
                </a:solidFill>
                <a:effectLst>
                  <a:outerShdw blurRad="38100" dist="38100" dir="2700000" algn="tl">
                    <a:srgbClr val="000000">
                      <a:alpha val="43137"/>
                    </a:srgbClr>
                  </a:outerShdw>
                </a:effectLst>
              </a:rPr>
              <a:t>xis to get the desired result.</a:t>
            </a:r>
          </a:p>
          <a:p>
            <a:pPr marL="285750" indent="-285750"/>
            <a:endParaRPr lang="en" sz="1700" dirty="0">
              <a:solidFill>
                <a:schemeClr val="bg1"/>
              </a:solidFill>
              <a:effectLst>
                <a:outerShdw blurRad="38100" dist="38100" dir="2700000" algn="tl">
                  <a:srgbClr val="000000">
                    <a:alpha val="43137"/>
                  </a:srgbClr>
                </a:outerShdw>
              </a:effectLst>
            </a:endParaRPr>
          </a:p>
          <a:p>
            <a:pPr marL="285750" indent="-285750"/>
            <a:r>
              <a:rPr lang="en" sz="1700" dirty="0">
                <a:solidFill>
                  <a:schemeClr val="bg1"/>
                </a:solidFill>
                <a:effectLst>
                  <a:outerShdw blurRad="38100" dist="38100" dir="2700000" algn="tl">
                    <a:srgbClr val="000000">
                      <a:alpha val="43137"/>
                    </a:srgbClr>
                  </a:outerShdw>
                </a:effectLst>
              </a:rPr>
              <a:t>Singer will be able to see the comparison of his performance</a:t>
            </a:r>
          </a:p>
          <a:p>
            <a:pPr marL="0" indent="0">
              <a:buNone/>
            </a:pPr>
            <a:r>
              <a:rPr lang="en" sz="1700" dirty="0">
                <a:solidFill>
                  <a:schemeClr val="bg1"/>
                </a:solidFill>
                <a:effectLst>
                  <a:outerShdw blurRad="38100" dist="38100" dir="2700000" algn="tl">
                    <a:srgbClr val="000000">
                      <a:alpha val="43137"/>
                    </a:srgbClr>
                  </a:outerShdw>
                </a:effectLst>
              </a:rPr>
              <a:t>       in percentage form i.e. how well he has performed.</a:t>
            </a:r>
          </a:p>
          <a:p>
            <a:pPr marL="285750" indent="-285750"/>
            <a:endParaRPr lang="en-GB" sz="1700" dirty="0">
              <a:solidFill>
                <a:schemeClr val="bg1"/>
              </a:solidFill>
              <a:effectLst>
                <a:outerShdw blurRad="38100" dist="38100" dir="2700000" algn="tl">
                  <a:srgbClr val="000000">
                    <a:alpha val="43137"/>
                  </a:srgbClr>
                </a:outerShdw>
              </a:effectLst>
            </a:endParaRPr>
          </a:p>
          <a:p>
            <a:pPr marL="285750" indent="-285750"/>
            <a:r>
              <a:rPr lang="en-GB" sz="1700" dirty="0">
                <a:solidFill>
                  <a:schemeClr val="bg1"/>
                </a:solidFill>
                <a:effectLst>
                  <a:outerShdw blurRad="38100" dist="38100" dir="2700000" algn="tl">
                    <a:srgbClr val="000000">
                      <a:alpha val="43137"/>
                    </a:srgbClr>
                  </a:outerShdw>
                </a:effectLst>
              </a:rPr>
              <a:t>B</a:t>
            </a:r>
            <a:r>
              <a:rPr lang="en" sz="1700" dirty="0">
                <a:solidFill>
                  <a:schemeClr val="bg1"/>
                </a:solidFill>
                <a:effectLst>
                  <a:outerShdw blurRad="38100" dist="38100" dir="2700000" algn="tl">
                    <a:srgbClr val="000000">
                      <a:alpha val="43137"/>
                    </a:srgbClr>
                  </a:outerShdw>
                </a:effectLst>
              </a:rPr>
              <a:t>y this comparison he will be able to judge his performance  </a:t>
            </a:r>
          </a:p>
          <a:p>
            <a:pPr marL="0" indent="0">
              <a:buNone/>
            </a:pPr>
            <a:r>
              <a:rPr lang="en" sz="1700" dirty="0">
                <a:solidFill>
                  <a:schemeClr val="bg1"/>
                </a:solidFill>
                <a:effectLst>
                  <a:outerShdw blurRad="38100" dist="38100" dir="2700000" algn="tl">
                    <a:srgbClr val="000000">
                      <a:alpha val="43137"/>
                    </a:srgbClr>
                  </a:outerShdw>
                </a:effectLst>
              </a:rPr>
              <a:t>       and thus make him aware of his strong areas and weak ones.  </a:t>
            </a:r>
          </a:p>
          <a:p>
            <a:pPr marL="285750" indent="-285750"/>
            <a:endParaRPr lang="en-IN" sz="1700" dirty="0">
              <a:solidFill>
                <a:schemeClr val="bg1"/>
              </a:solidFill>
            </a:endParaRPr>
          </a:p>
          <a:p>
            <a:pPr marL="285750" indent="-285750"/>
            <a:endParaRPr lang="en-IN" sz="1700" dirty="0">
              <a:solidFill>
                <a:schemeClr val="lt1"/>
              </a:solidFill>
            </a:endParaRPr>
          </a:p>
        </p:txBody>
      </p:sp>
      <p:sp>
        <p:nvSpPr>
          <p:cNvPr id="3" name="TextBox 2">
            <a:extLst>
              <a:ext uri="{FF2B5EF4-FFF2-40B4-BE49-F238E27FC236}">
                <a16:creationId xmlns:a16="http://schemas.microsoft.com/office/drawing/2014/main" id="{656E8A75-CE92-9D71-0E7A-9E0C7180A462}"/>
              </a:ext>
            </a:extLst>
          </p:cNvPr>
          <p:cNvSpPr txBox="1"/>
          <p:nvPr/>
        </p:nvSpPr>
        <p:spPr>
          <a:xfrm>
            <a:off x="231872" y="1066704"/>
            <a:ext cx="8420895" cy="461665"/>
          </a:xfrm>
          <a:prstGeom prst="rect">
            <a:avLst/>
          </a:prstGeom>
          <a:noFill/>
        </p:spPr>
        <p:txBody>
          <a:bodyPr wrap="none" rtlCol="0">
            <a:spAutoFit/>
          </a:bodyPr>
          <a:lstStyle/>
          <a:p>
            <a:r>
              <a:rPr lang="en" sz="2400" b="1" i="1" dirty="0">
                <a:solidFill>
                  <a:srgbClr val="005484"/>
                </a:solidFill>
                <a:effectLst>
                  <a:outerShdw blurRad="38100" dist="38100" dir="2700000" algn="tl">
                    <a:srgbClr val="000000">
                      <a:alpha val="43137"/>
                    </a:srgbClr>
                  </a:outerShdw>
                </a:effectLst>
              </a:rPr>
              <a:t>Helping Singers to Improve their performance and pitch.</a:t>
            </a:r>
            <a:endParaRPr lang="en-GB" sz="2400" b="1" i="1" dirty="0">
              <a:solidFill>
                <a:srgbClr val="005484"/>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EEC0B0DB-733B-282E-1355-8252F10E408B}"/>
              </a:ext>
            </a:extLst>
          </p:cNvPr>
          <p:cNvPicPr>
            <a:picLocks noChangeAspect="1"/>
          </p:cNvPicPr>
          <p:nvPr/>
        </p:nvPicPr>
        <p:blipFill>
          <a:blip r:embed="rId3"/>
          <a:stretch>
            <a:fillRect/>
          </a:stretch>
        </p:blipFill>
        <p:spPr>
          <a:xfrm>
            <a:off x="5332634" y="2359884"/>
            <a:ext cx="3648071" cy="2510496"/>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6">
                                            <p:txEl>
                                              <p:pRg st="0" end="0"/>
                                            </p:txEl>
                                          </p:spTgt>
                                        </p:tgtEl>
                                        <p:attrNameLst>
                                          <p:attrName>style.visibility</p:attrName>
                                        </p:attrNameLst>
                                      </p:cBhvr>
                                      <p:to>
                                        <p:strVal val="visible"/>
                                      </p:to>
                                    </p:set>
                                    <p:animEffect transition="in" filter="fade">
                                      <p:cBhvr>
                                        <p:cTn id="25" dur="500"/>
                                        <p:tgtEl>
                                          <p:spTgt spid="10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6">
                                            <p:txEl>
                                              <p:pRg st="2" end="2"/>
                                            </p:txEl>
                                          </p:spTgt>
                                        </p:tgtEl>
                                        <p:attrNameLst>
                                          <p:attrName>style.visibility</p:attrName>
                                        </p:attrNameLst>
                                      </p:cBhvr>
                                      <p:to>
                                        <p:strVal val="visible"/>
                                      </p:to>
                                    </p:set>
                                    <p:animEffect transition="in" filter="fade">
                                      <p:cBhvr>
                                        <p:cTn id="28" dur="500"/>
                                        <p:tgtEl>
                                          <p:spTgt spid="10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6">
                                            <p:txEl>
                                              <p:pRg st="4" end="4"/>
                                            </p:txEl>
                                          </p:spTgt>
                                        </p:tgtEl>
                                        <p:attrNameLst>
                                          <p:attrName>style.visibility</p:attrName>
                                        </p:attrNameLst>
                                      </p:cBhvr>
                                      <p:to>
                                        <p:strVal val="visible"/>
                                      </p:to>
                                    </p:set>
                                    <p:animEffect transition="in" filter="fade">
                                      <p:cBhvr>
                                        <p:cTn id="33" dur="500"/>
                                        <p:tgtEl>
                                          <p:spTgt spid="106">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6">
                                            <p:txEl>
                                              <p:pRg st="5" end="5"/>
                                            </p:txEl>
                                          </p:spTgt>
                                        </p:tgtEl>
                                        <p:attrNameLst>
                                          <p:attrName>style.visibility</p:attrName>
                                        </p:attrNameLst>
                                      </p:cBhvr>
                                      <p:to>
                                        <p:strVal val="visible"/>
                                      </p:to>
                                    </p:set>
                                    <p:animEffect transition="in" filter="fade">
                                      <p:cBhvr>
                                        <p:cTn id="36" dur="500"/>
                                        <p:tgtEl>
                                          <p:spTgt spid="106">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xEl>
                                              <p:pRg st="7" end="7"/>
                                            </p:txEl>
                                          </p:spTgt>
                                        </p:tgtEl>
                                        <p:attrNameLst>
                                          <p:attrName>style.visibility</p:attrName>
                                        </p:attrNameLst>
                                      </p:cBhvr>
                                      <p:to>
                                        <p:strVal val="visible"/>
                                      </p:to>
                                    </p:set>
                                    <p:animEffect transition="in" filter="fade">
                                      <p:cBhvr>
                                        <p:cTn id="39" dur="500"/>
                                        <p:tgtEl>
                                          <p:spTgt spid="106">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6">
                                            <p:txEl>
                                              <p:pRg st="8" end="8"/>
                                            </p:txEl>
                                          </p:spTgt>
                                        </p:tgtEl>
                                        <p:attrNameLst>
                                          <p:attrName>style.visibility</p:attrName>
                                        </p:attrNameLst>
                                      </p:cBhvr>
                                      <p:to>
                                        <p:strVal val="visible"/>
                                      </p:to>
                                    </p:set>
                                    <p:animEffect transition="in" filter="fade">
                                      <p:cBhvr>
                                        <p:cTn id="42" dur="500"/>
                                        <p:tgtEl>
                                          <p:spTgt spid="106">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6">
                                            <p:txEl>
                                              <p:pRg st="10" end="10"/>
                                            </p:txEl>
                                          </p:spTgt>
                                        </p:tgtEl>
                                        <p:attrNameLst>
                                          <p:attrName>style.visibility</p:attrName>
                                        </p:attrNameLst>
                                      </p:cBhvr>
                                      <p:to>
                                        <p:strVal val="visible"/>
                                      </p:to>
                                    </p:set>
                                    <p:animEffect transition="in" filter="fade">
                                      <p:cBhvr>
                                        <p:cTn id="50" dur="500"/>
                                        <p:tgtEl>
                                          <p:spTgt spid="106">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6">
                                            <p:txEl>
                                              <p:pRg st="11" end="11"/>
                                            </p:txEl>
                                          </p:spTgt>
                                        </p:tgtEl>
                                        <p:attrNameLst>
                                          <p:attrName>style.visibility</p:attrName>
                                        </p:attrNameLst>
                                      </p:cBhvr>
                                      <p:to>
                                        <p:strVal val="visible"/>
                                      </p:to>
                                    </p:set>
                                    <p:animEffect transition="in" filter="fade">
                                      <p:cBhvr>
                                        <p:cTn id="53" dur="500"/>
                                        <p:tgtEl>
                                          <p:spTgt spid="106">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06">
                                            <p:txEl>
                                              <p:pRg st="13" end="13"/>
                                            </p:txEl>
                                          </p:spTgt>
                                        </p:tgtEl>
                                        <p:attrNameLst>
                                          <p:attrName>style.visibility</p:attrName>
                                        </p:attrNameLst>
                                      </p:cBhvr>
                                      <p:to>
                                        <p:strVal val="visible"/>
                                      </p:to>
                                    </p:set>
                                    <p:animEffect transition="in" filter="fade">
                                      <p:cBhvr>
                                        <p:cTn id="56" dur="500"/>
                                        <p:tgtEl>
                                          <p:spTgt spid="106">
                                            <p:txEl>
                                              <p:pRg st="13" end="1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6">
                                            <p:txEl>
                                              <p:pRg st="14" end="14"/>
                                            </p:txEl>
                                          </p:spTgt>
                                        </p:tgtEl>
                                        <p:attrNameLst>
                                          <p:attrName>style.visibility</p:attrName>
                                        </p:attrNameLst>
                                      </p:cBhvr>
                                      <p:to>
                                        <p:strVal val="visible"/>
                                      </p:to>
                                    </p:set>
                                    <p:animEffect transition="in" filter="fade">
                                      <p:cBhvr>
                                        <p:cTn id="59" dur="500"/>
                                        <p:tgtEl>
                                          <p:spTgt spid="10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123371"/>
            <a:ext cx="8520600" cy="89435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rtl="0">
              <a:spcBef>
                <a:spcPts val="0"/>
              </a:spcBef>
              <a:spcAft>
                <a:spcPts val="0"/>
              </a:spcAft>
              <a:buNone/>
            </a:pPr>
            <a:r>
              <a:rPr lang="en-US" sz="400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arlow Light" panose="00000400000000000000" pitchFamily="2" charset="0"/>
              </a:rPr>
              <a:t>              </a:t>
            </a:r>
            <a:r>
              <a:rPr lang="en-US" sz="4000"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arlow Light" panose="00000400000000000000" pitchFamily="2" charset="0"/>
              </a:rPr>
              <a:t>SOLUTION PROPOSED</a:t>
            </a:r>
            <a:endParaRPr lang="en-US" sz="400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2" name="Google Shape;112;p20"/>
          <p:cNvSpPr txBox="1">
            <a:spLocks noGrp="1"/>
          </p:cNvSpPr>
          <p:nvPr>
            <p:ph type="body" idx="1"/>
          </p:nvPr>
        </p:nvSpPr>
        <p:spPr>
          <a:xfrm>
            <a:off x="311700" y="1017726"/>
            <a:ext cx="8520600" cy="4125774"/>
          </a:xfrm>
          <a:prstGeom prst="rect">
            <a:avLst/>
          </a:prstGeom>
        </p:spPr>
        <p:txBody>
          <a:bodyPr spcFirstLastPara="1" wrap="square" lIns="91425" tIns="91425" rIns="91425" bIns="91425" anchor="t" anchorCtr="0">
            <a:normAutofit/>
          </a:bodyPr>
          <a:lstStyle/>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We want to help singers as much as possible to improve their performance.</a:t>
            </a:r>
          </a:p>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We have delivered a user-friendly interface to the singer which can easily and </a:t>
            </a:r>
          </a:p>
          <a:p>
            <a:pPr marL="0" indent="0">
              <a:lnSpc>
                <a:spcPct val="114999"/>
              </a:lnSpc>
              <a:buNone/>
            </a:pPr>
            <a:r>
              <a:rPr lang="en" sz="1400" dirty="0">
                <a:solidFill>
                  <a:schemeClr val="bg1"/>
                </a:solidFill>
                <a:effectLst>
                  <a:outerShdw blurRad="38100" dist="38100" dir="2700000" algn="tl">
                    <a:srgbClr val="000000">
                      <a:alpha val="43137"/>
                    </a:srgbClr>
                  </a:outerShdw>
                </a:effectLst>
              </a:rPr>
              <a:t>      accurately trace his singing performance in a graphical/visual format to make the</a:t>
            </a:r>
          </a:p>
          <a:p>
            <a:pPr marL="0" indent="0">
              <a:lnSpc>
                <a:spcPct val="114999"/>
              </a:lnSpc>
              <a:buNone/>
            </a:pPr>
            <a:r>
              <a:rPr lang="en" sz="1400" dirty="0">
                <a:solidFill>
                  <a:schemeClr val="bg1"/>
                </a:solidFill>
                <a:effectLst>
                  <a:outerShdw blurRad="38100" dist="38100" dir="2700000" algn="tl">
                    <a:srgbClr val="000000">
                      <a:alpha val="43137"/>
                    </a:srgbClr>
                  </a:outerShdw>
                </a:effectLst>
              </a:rPr>
              <a:t>       judgement convenient. </a:t>
            </a:r>
          </a:p>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If we can reach out to as many people as possible it would be surely liked and used by a large number of singers as this program provides a very convenient interface and gives accurate feedback on their progress in a visual format.</a:t>
            </a:r>
          </a:p>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This program compares the original audio of the song with the specimen and gives back a comparison graph and performance percentage which makes it a very unique program for tracing their performance. </a:t>
            </a:r>
          </a:p>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User can also compare his different sessions of the same song which will allow him to check his consistency and accuracy </a:t>
            </a:r>
            <a:r>
              <a:rPr lang="en-US" sz="1400" dirty="0">
                <a:solidFill>
                  <a:schemeClr val="bg1"/>
                </a:solidFill>
                <a:effectLst>
                  <a:outerShdw blurRad="38100" dist="38100" dir="2700000" algn="tl">
                    <a:srgbClr val="000000">
                      <a:alpha val="43137"/>
                    </a:srgbClr>
                  </a:outerShdw>
                </a:effectLst>
              </a:rPr>
              <a:t>precisely.</a:t>
            </a:r>
          </a:p>
          <a:p>
            <a:pPr marL="285750" indent="-285750">
              <a:lnSpc>
                <a:spcPct val="114999"/>
              </a:lnSpc>
              <a:buFont typeface="Wingdings" panose="05000000000000000000" pitchFamily="2" charset="2"/>
              <a:buChar char="q"/>
            </a:pPr>
            <a:r>
              <a:rPr lang="en" sz="1400" dirty="0">
                <a:solidFill>
                  <a:schemeClr val="bg1"/>
                </a:solidFill>
                <a:effectLst>
                  <a:outerShdw blurRad="38100" dist="38100" dir="2700000" algn="tl">
                    <a:srgbClr val="000000">
                      <a:alpha val="43137"/>
                    </a:srgbClr>
                  </a:outerShdw>
                </a:effectLst>
              </a:rPr>
              <a:t>This software would be extremely useful for people who </a:t>
            </a:r>
            <a:r>
              <a:rPr lang="en-US" sz="1400" dirty="0">
                <a:solidFill>
                  <a:schemeClr val="bg1"/>
                </a:solidFill>
                <a:effectLst>
                  <a:outerShdw blurRad="38100" dist="38100" dir="2700000" algn="tl">
                    <a:srgbClr val="000000">
                      <a:alpha val="43137"/>
                    </a:srgbClr>
                  </a:outerShdw>
                </a:effectLst>
              </a:rPr>
              <a:t>don’t have access to studios and expensive music testing technology.</a:t>
            </a:r>
          </a:p>
          <a:p>
            <a:pPr marL="285750" indent="-285750">
              <a:lnSpc>
                <a:spcPct val="114999"/>
              </a:lnSpc>
              <a:buFont typeface="Wingdings" panose="05000000000000000000" pitchFamily="2" charset="2"/>
              <a:buChar char="q"/>
            </a:pPr>
            <a:r>
              <a:rPr lang="en-US" sz="1400" dirty="0">
                <a:solidFill>
                  <a:schemeClr val="bg1"/>
                </a:solidFill>
                <a:effectLst>
                  <a:outerShdw blurRad="38100" dist="38100" dir="2700000" algn="tl">
                    <a:srgbClr val="000000">
                      <a:alpha val="43137"/>
                    </a:srgbClr>
                  </a:outerShdw>
                </a:effectLst>
              </a:rPr>
              <a:t>This software uniquely tackles a huge problem that is faced by music society and also by theatre artists as it helps them in practice by checking the consistency of their pitch as well as timing.</a:t>
            </a:r>
            <a:endParaRPr sz="1400" dirty="0">
              <a:solidFill>
                <a:schemeClr val="lt1"/>
              </a:solidFill>
            </a:endParaRPr>
          </a:p>
        </p:txBody>
      </p:sp>
      <p:pic>
        <p:nvPicPr>
          <p:cNvPr id="7" name="Picture 6">
            <a:extLst>
              <a:ext uri="{FF2B5EF4-FFF2-40B4-BE49-F238E27FC236}">
                <a16:creationId xmlns:a16="http://schemas.microsoft.com/office/drawing/2014/main" id="{0B544248-ADBD-5FB5-8EFA-F99AA7186B7D}"/>
              </a:ext>
            </a:extLst>
          </p:cNvPr>
          <p:cNvPicPr>
            <a:picLocks noChangeAspect="1"/>
          </p:cNvPicPr>
          <p:nvPr/>
        </p:nvPicPr>
        <p:blipFill>
          <a:blip r:embed="rId3"/>
          <a:stretch>
            <a:fillRect/>
          </a:stretch>
        </p:blipFill>
        <p:spPr>
          <a:xfrm>
            <a:off x="7403073" y="483483"/>
            <a:ext cx="1302009" cy="1302009"/>
          </a:xfrm>
          <a:prstGeom prst="ellipse">
            <a:avLst/>
          </a:prstGeom>
          <a:ln w="63500" cap="rnd">
            <a:solidFill>
              <a:srgbClr val="333333"/>
            </a:solidFill>
          </a:ln>
          <a:effectLst>
            <a:outerShdw blurRad="50800" dist="381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3)">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0" end="0"/>
                                            </p:txEl>
                                          </p:spTgt>
                                        </p:tgtEl>
                                        <p:attrNameLst>
                                          <p:attrName>style.visibility</p:attrName>
                                        </p:attrNameLst>
                                      </p:cBhvr>
                                      <p:to>
                                        <p:strVal val="visible"/>
                                      </p:to>
                                    </p:set>
                                    <p:animEffect transition="in" filter="fade">
                                      <p:cBhvr>
                                        <p:cTn id="12" dur="500"/>
                                        <p:tgtEl>
                                          <p:spTgt spid="11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2">
                                            <p:txEl>
                                              <p:pRg st="1" end="1"/>
                                            </p:txEl>
                                          </p:spTgt>
                                        </p:tgtEl>
                                        <p:attrNameLst>
                                          <p:attrName>style.visibility</p:attrName>
                                        </p:attrNameLst>
                                      </p:cBhvr>
                                      <p:to>
                                        <p:strVal val="visible"/>
                                      </p:to>
                                    </p:set>
                                    <p:animEffect transition="in" filter="fade">
                                      <p:cBhvr>
                                        <p:cTn id="15" dur="500"/>
                                        <p:tgtEl>
                                          <p:spTgt spid="11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2">
                                            <p:txEl>
                                              <p:pRg st="2" end="2"/>
                                            </p:txEl>
                                          </p:spTgt>
                                        </p:tgtEl>
                                        <p:attrNameLst>
                                          <p:attrName>style.visibility</p:attrName>
                                        </p:attrNameLst>
                                      </p:cBhvr>
                                      <p:to>
                                        <p:strVal val="visible"/>
                                      </p:to>
                                    </p:set>
                                    <p:animEffect transition="in" filter="fade">
                                      <p:cBhvr>
                                        <p:cTn id="18" dur="500"/>
                                        <p:tgtEl>
                                          <p:spTgt spid="11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2">
                                            <p:txEl>
                                              <p:pRg st="3" end="3"/>
                                            </p:txEl>
                                          </p:spTgt>
                                        </p:tgtEl>
                                        <p:attrNameLst>
                                          <p:attrName>style.visibility</p:attrName>
                                        </p:attrNameLst>
                                      </p:cBhvr>
                                      <p:to>
                                        <p:strVal val="visible"/>
                                      </p:to>
                                    </p:set>
                                    <p:animEffect transition="in" filter="fade">
                                      <p:cBhvr>
                                        <p:cTn id="21" dur="500"/>
                                        <p:tgtEl>
                                          <p:spTgt spid="11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2">
                                            <p:txEl>
                                              <p:pRg st="4" end="4"/>
                                            </p:txEl>
                                          </p:spTgt>
                                        </p:tgtEl>
                                        <p:attrNameLst>
                                          <p:attrName>style.visibility</p:attrName>
                                        </p:attrNameLst>
                                      </p:cBhvr>
                                      <p:to>
                                        <p:strVal val="visible"/>
                                      </p:to>
                                    </p:set>
                                    <p:animEffect transition="in" filter="fade">
                                      <p:cBhvr>
                                        <p:cTn id="26" dur="500"/>
                                        <p:tgtEl>
                                          <p:spTgt spid="11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2">
                                            <p:txEl>
                                              <p:pRg st="5" end="5"/>
                                            </p:txEl>
                                          </p:spTgt>
                                        </p:tgtEl>
                                        <p:attrNameLst>
                                          <p:attrName>style.visibility</p:attrName>
                                        </p:attrNameLst>
                                      </p:cBhvr>
                                      <p:to>
                                        <p:strVal val="visible"/>
                                      </p:to>
                                    </p:set>
                                    <p:animEffect transition="in" filter="fade">
                                      <p:cBhvr>
                                        <p:cTn id="31" dur="500"/>
                                        <p:tgtEl>
                                          <p:spTgt spid="11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
                                            <p:txEl>
                                              <p:pRg st="6" end="6"/>
                                            </p:txEl>
                                          </p:spTgt>
                                        </p:tgtEl>
                                        <p:attrNameLst>
                                          <p:attrName>style.visibility</p:attrName>
                                        </p:attrNameLst>
                                      </p:cBhvr>
                                      <p:to>
                                        <p:strVal val="visible"/>
                                      </p:to>
                                    </p:set>
                                    <p:animEffect transition="in" filter="fade">
                                      <p:cBhvr>
                                        <p:cTn id="36" dur="500"/>
                                        <p:tgtEl>
                                          <p:spTgt spid="11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2">
                                            <p:txEl>
                                              <p:pRg st="7" end="7"/>
                                            </p:txEl>
                                          </p:spTgt>
                                        </p:tgtEl>
                                        <p:attrNameLst>
                                          <p:attrName>style.visibility</p:attrName>
                                        </p:attrNameLst>
                                      </p:cBhvr>
                                      <p:to>
                                        <p:strVal val="visible"/>
                                      </p:to>
                                    </p:set>
                                    <p:animEffect transition="in" filter="fade">
                                      <p:cBhvr>
                                        <p:cTn id="41" dur="500"/>
                                        <p:tgtEl>
                                          <p:spTgt spid="11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2">
                                            <p:txEl>
                                              <p:pRg st="8" end="8"/>
                                            </p:txEl>
                                          </p:spTgt>
                                        </p:tgtEl>
                                        <p:attrNameLst>
                                          <p:attrName>style.visibility</p:attrName>
                                        </p:attrNameLst>
                                      </p:cBhvr>
                                      <p:to>
                                        <p:strVal val="visible"/>
                                      </p:to>
                                    </p:set>
                                    <p:animEffect transition="in" filter="fade">
                                      <p:cBhvr>
                                        <p:cTn id="46" dur="500"/>
                                        <p:tgtEl>
                                          <p:spTgt spid="1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108326"/>
            <a:ext cx="8520600" cy="88709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US" sz="36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TECHNOLOGY USED</a:t>
            </a:r>
            <a:endParaRPr lang="en-US" sz="3600" dirty="0"/>
          </a:p>
        </p:txBody>
      </p:sp>
      <p:sp>
        <p:nvSpPr>
          <p:cNvPr id="118" name="Google Shape;118;p21"/>
          <p:cNvSpPr txBox="1">
            <a:spLocks noGrp="1"/>
          </p:cNvSpPr>
          <p:nvPr>
            <p:ph type="body" idx="1"/>
          </p:nvPr>
        </p:nvSpPr>
        <p:spPr>
          <a:xfrm>
            <a:off x="118946" y="1047462"/>
            <a:ext cx="8950714" cy="4096037"/>
          </a:xfrm>
          <a:prstGeom prst="rect">
            <a:avLst/>
          </a:prstGeom>
        </p:spPr>
        <p:txBody>
          <a:bodyPr spcFirstLastPara="1" wrap="square" lIns="91425" tIns="91425" rIns="91425" bIns="91425" anchor="t" anchorCtr="0">
            <a:normAutofit fontScale="25000" lnSpcReduction="20000"/>
          </a:bodyPr>
          <a:lstStyle/>
          <a:p>
            <a:pPr marL="285750" indent="-285750">
              <a:buClr>
                <a:schemeClr val="dk1"/>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Data </a:t>
            </a:r>
            <a:r>
              <a:rPr lang="en-US" sz="5600" b="1" i="1" dirty="0">
                <a:solidFill>
                  <a:schemeClr val="bg1"/>
                </a:solidFill>
                <a:effectLst>
                  <a:outerShdw blurRad="38100" dist="38100" dir="2700000" algn="tl">
                    <a:srgbClr val="000000">
                      <a:alpha val="43137"/>
                    </a:srgbClr>
                  </a:outerShdw>
                </a:effectLst>
              </a:rPr>
              <a:t>Science </a:t>
            </a:r>
            <a:endParaRPr lang="en" sz="5600" b="1" i="1" dirty="0">
              <a:solidFill>
                <a:schemeClr val="bg1"/>
              </a:solidFill>
              <a:effectLst>
                <a:outerShdw blurRad="38100" dist="38100" dir="2700000" algn="tl">
                  <a:srgbClr val="000000">
                    <a:alpha val="43137"/>
                  </a:srgbClr>
                </a:outerShdw>
              </a:effectLst>
            </a:endParaRP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MySql</a:t>
            </a: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VSCode</a:t>
            </a:r>
          </a:p>
          <a:p>
            <a:pPr marL="285750" indent="-285750">
              <a:lnSpc>
                <a:spcPct val="114999"/>
              </a:lnSpc>
              <a:buClr>
                <a:srgbClr val="000000"/>
              </a:buClr>
              <a:buSzPts val="1100"/>
              <a:buFont typeface="Wingdings"/>
              <a:buChar char="q"/>
            </a:pPr>
            <a:r>
              <a:rPr lang="en" sz="5600" b="1" i="1" dirty="0">
                <a:solidFill>
                  <a:schemeClr val="bg1"/>
                </a:solidFill>
                <a:effectLst>
                  <a:outerShdw blurRad="38100" dist="38100" dir="2700000" algn="tl">
                    <a:srgbClr val="000000">
                      <a:alpha val="43137"/>
                    </a:srgbClr>
                  </a:outerShdw>
                </a:effectLst>
              </a:rPr>
              <a:t>Python and its libraries.</a:t>
            </a:r>
          </a:p>
          <a:p>
            <a:pPr marL="0" indent="0">
              <a:lnSpc>
                <a:spcPct val="114999"/>
              </a:lnSpc>
              <a:buClr>
                <a:srgbClr val="000000"/>
              </a:buClr>
              <a:buSzPts val="1100"/>
              <a:buNone/>
            </a:pPr>
            <a:r>
              <a:rPr lang="en" sz="5200" b="1" i="1" dirty="0">
                <a:solidFill>
                  <a:schemeClr val="bg1"/>
                </a:solidFill>
                <a:effectLst>
                  <a:outerShdw blurRad="38100" dist="38100" dir="2700000" algn="tl">
                    <a:srgbClr val="000000">
                      <a:alpha val="43137"/>
                    </a:srgbClr>
                  </a:outerShdw>
                </a:effectLst>
              </a:rPr>
              <a:t>        </a:t>
            </a:r>
            <a:r>
              <a:rPr lang="en" sz="5600" b="1" i="1" dirty="0">
                <a:solidFill>
                  <a:schemeClr val="bg1"/>
                </a:solidFill>
                <a:effectLst>
                  <a:outerShdw blurRad="38100" dist="38100" dir="2700000" algn="tl">
                    <a:srgbClr val="000000">
                      <a:alpha val="43137"/>
                    </a:srgbClr>
                  </a:outerShdw>
                </a:effectLst>
              </a:rPr>
              <a:t>Which includes  :</a:t>
            </a:r>
          </a:p>
          <a:p>
            <a:pPr marL="0" indent="0">
              <a:lnSpc>
                <a:spcPct val="114999"/>
              </a:lnSpc>
              <a:buClr>
                <a:srgbClr val="000000"/>
              </a:buClr>
              <a:buSzPts val="1100"/>
              <a:buNone/>
            </a:pPr>
            <a:endParaRPr lang="en" sz="4400" b="1" dirty="0">
              <a:solidFill>
                <a:schemeClr val="bg1"/>
              </a:solidFill>
              <a:effectLst>
                <a:outerShdw blurRad="38100" dist="38100" dir="2700000" algn="tl">
                  <a:srgbClr val="000000">
                    <a:alpha val="43137"/>
                  </a:srgbClr>
                </a:outerShdw>
              </a:effectLst>
            </a:endParaRPr>
          </a:p>
          <a:p>
            <a:pPr marL="1028700" indent="-914400">
              <a:lnSpc>
                <a:spcPct val="80000"/>
              </a:lnSpc>
              <a:spcAft>
                <a:spcPts val="800"/>
              </a:spcAft>
              <a:buFont typeface="+mj-lt"/>
              <a:buAutoNum type="arabicPeriod"/>
            </a:pPr>
            <a:r>
              <a:rPr lang="en"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Tkinter:</a:t>
            </a:r>
            <a:r>
              <a:rPr lang="en"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t>
            </a:r>
          </a:p>
          <a:p>
            <a:pPr lvl="1">
              <a:lnSpc>
                <a:spcPct val="80000"/>
              </a:lnSpc>
              <a:spcAft>
                <a:spcPts val="800"/>
              </a:spcAft>
            </a:pPr>
            <a:r>
              <a:rPr lang="en-GB"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GB" sz="4800"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Tkinter</a:t>
            </a:r>
            <a:r>
              <a:rPr lang="en-GB"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to create a user-friendly interface so that any person with little or no programming skills can easily use our application and this makes our application simple and user-friendly. </a:t>
            </a:r>
          </a:p>
          <a:p>
            <a:pPr marL="1028700" indent="-914400">
              <a:lnSpc>
                <a:spcPct val="80000"/>
              </a:lnSpc>
              <a:spcAft>
                <a:spcPts val="800"/>
              </a:spcAft>
              <a:buFont typeface="+mj-lt"/>
              <a:buAutoNum type="arabicPeriod"/>
            </a:pPr>
            <a:r>
              <a:rPr lang="en-US" sz="4800" b="1" i="1" u="sng" dirty="0" err="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Pyaudio</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b="1" i="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p>
          <a:p>
            <a:pPr lvl="1">
              <a:lnSpc>
                <a:spcPct val="80000"/>
              </a:lnSpc>
              <a:spcAft>
                <a:spcPts val="800"/>
              </a:spcAft>
            </a:pPr>
            <a:r>
              <a:rPr lang="en-US" sz="4400" b="1"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US" sz="4800"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PyAudio</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for recording audio files and taking it as an input for user. </a:t>
            </a:r>
          </a:p>
          <a:p>
            <a:pPr marL="1028700" indent="-914400">
              <a:lnSpc>
                <a:spcPct val="80000"/>
              </a:lnSpc>
              <a:spcAft>
                <a:spcPts val="800"/>
              </a:spcAft>
              <a:buFont typeface="+mj-lt"/>
              <a:buAutoNum type="arabicPeriod"/>
            </a:pPr>
            <a:r>
              <a:rPr lang="en-US"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Wave –</a:t>
            </a:r>
          </a:p>
          <a:p>
            <a:pPr lvl="1">
              <a:lnSpc>
                <a:spcPct val="80000"/>
              </a:lnSpc>
              <a:spcAft>
                <a:spcPts val="800"/>
              </a:spcAft>
            </a:pPr>
            <a:r>
              <a:rPr lang="en-US" sz="4800" b="1" i="0"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wave for processing (extracting raw data from .wav file) the various audio files provided by the user as an input.</a:t>
            </a:r>
          </a:p>
          <a:p>
            <a:pPr marL="1028700" indent="-914400">
              <a:lnSpc>
                <a:spcPct val="80000"/>
              </a:lnSpc>
              <a:spcAft>
                <a:spcPts val="800"/>
              </a:spcAft>
              <a:buFont typeface="+mj-lt"/>
              <a:buAutoNum type="arabicPeriod"/>
            </a:pPr>
            <a:r>
              <a:rPr lang="en-US" sz="4800" b="1" i="1" u="sng"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Matplotlib</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a:t>
            </a:r>
          </a:p>
          <a:p>
            <a:pPr lvl="1">
              <a:lnSpc>
                <a:spcPct val="80000"/>
              </a:lnSpc>
              <a:spcAft>
                <a:spcPts val="800"/>
              </a:spcAft>
            </a:pP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Matplotlib Library to plot </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superimposed</a:t>
            </a:r>
            <a:r>
              <a:rPr lang="en-US" sz="4800"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graphs of the audio files provided by the user.</a:t>
            </a:r>
            <a:endParaRPr lang="en-US" sz="4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1028700" indent="-914400">
              <a:lnSpc>
                <a:spcPct val="80000"/>
              </a:lnSpc>
              <a:spcAft>
                <a:spcPts val="800"/>
              </a:spcAft>
              <a:buFont typeface="+mj-lt"/>
              <a:buAutoNum type="arabicPeriod"/>
            </a:pPr>
            <a:r>
              <a:rPr lang="en-US" sz="4800" b="1" i="1" u="sng" dirty="0" err="1">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Numpy</a:t>
            </a:r>
            <a:r>
              <a:rPr lang="en-US" sz="4800" b="1" i="1" dirty="0">
                <a:solidFill>
                  <a:srgbClr val="E734F7"/>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a:t>
            </a:r>
          </a:p>
          <a:p>
            <a:pPr lvl="1">
              <a:lnSpc>
                <a:spcPct val="80000"/>
              </a:lnSpc>
              <a:spcAft>
                <a:spcPts val="800"/>
              </a:spcAft>
            </a:pP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We have used </a:t>
            </a:r>
            <a:r>
              <a:rPr lang="en-US" sz="4800"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Numpy</a:t>
            </a:r>
            <a:r>
              <a:rPr lang="en-US" sz="48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for various mathematical operations and processing the raw data provided by wave library.</a:t>
            </a:r>
            <a:endParaRPr lang="en-US" sz="4400" b="1" i="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285750" indent="-285750">
              <a:lnSpc>
                <a:spcPct val="114999"/>
              </a:lnSpc>
              <a:buClr>
                <a:srgbClr val="000000"/>
              </a:buClr>
              <a:buSzPts val="1100"/>
              <a:buFont typeface="Wingdings" panose="05000000000000000000" pitchFamily="2" charset="2"/>
              <a:buChar char="Ø"/>
            </a:pPr>
            <a:endParaRPr lang="en" sz="4400" b="1" dirty="0">
              <a:solidFill>
                <a:schemeClr val="bg1"/>
              </a:solidFill>
              <a:effectLst>
                <a:outerShdw blurRad="38100" dist="38100" dir="2700000" algn="tl">
                  <a:srgbClr val="000000">
                    <a:alpha val="43137"/>
                  </a:srgbClr>
                </a:outerShdw>
              </a:effectLst>
            </a:endParaRPr>
          </a:p>
          <a:p>
            <a:pPr marL="285750" indent="-285750">
              <a:lnSpc>
                <a:spcPct val="114999"/>
              </a:lnSpc>
              <a:buClr>
                <a:srgbClr val="000000"/>
              </a:buClr>
              <a:buSzPts val="1100"/>
              <a:buFont typeface="Wingdings"/>
              <a:buChar char="q"/>
            </a:pPr>
            <a:endParaRPr lang="en" sz="4400" b="1" dirty="0">
              <a:solidFill>
                <a:schemeClr val="bg1"/>
              </a:solidFill>
              <a:effectLst>
                <a:outerShdw blurRad="38100" dist="38100" dir="2700000" algn="tl">
                  <a:srgbClr val="000000">
                    <a:alpha val="43137"/>
                  </a:srgbClr>
                </a:outerShdw>
              </a:effectLst>
            </a:endParaRPr>
          </a:p>
          <a:p>
            <a:pPr marL="0" lvl="0" indent="0" algn="l" rtl="0">
              <a:spcBef>
                <a:spcPts val="1200"/>
              </a:spcBef>
              <a:spcAft>
                <a:spcPts val="1200"/>
              </a:spcAft>
              <a:buClr>
                <a:schemeClr val="dk1"/>
              </a:buClr>
              <a:buSzPts val="1100"/>
              <a:buFont typeface="Arial"/>
              <a:buNone/>
            </a:pPr>
            <a:endParaRPr sz="1700" dirty="0">
              <a:solidFill>
                <a:schemeClr val="lt1"/>
              </a:solidFill>
            </a:endParaRPr>
          </a:p>
        </p:txBody>
      </p:sp>
      <p:graphicFrame>
        <p:nvGraphicFramePr>
          <p:cNvPr id="6" name="Diagram 5">
            <a:extLst>
              <a:ext uri="{FF2B5EF4-FFF2-40B4-BE49-F238E27FC236}">
                <a16:creationId xmlns:a16="http://schemas.microsoft.com/office/drawing/2014/main" id="{8A30413E-4F30-1C73-09E3-8097DF1651FC}"/>
              </a:ext>
            </a:extLst>
          </p:cNvPr>
          <p:cNvGraphicFramePr/>
          <p:nvPr>
            <p:extLst>
              <p:ext uri="{D42A27DB-BD31-4B8C-83A1-F6EECF244321}">
                <p14:modId xmlns:p14="http://schemas.microsoft.com/office/powerpoint/2010/main" val="1777954849"/>
              </p:ext>
            </p:extLst>
          </p:nvPr>
        </p:nvGraphicFramePr>
        <p:xfrm>
          <a:off x="5384800" y="1211943"/>
          <a:ext cx="1025861" cy="1056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Simple MySQL Icon by Xaleph on DeviantArt">
            <a:extLst>
              <a:ext uri="{FF2B5EF4-FFF2-40B4-BE49-F238E27FC236}">
                <a16:creationId xmlns:a16="http://schemas.microsoft.com/office/drawing/2014/main" id="{9981441E-BDDD-2978-FB93-BAC3E30DA4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0199" y="1020603"/>
            <a:ext cx="1419922" cy="1419922"/>
          </a:xfrm>
          <a:prstGeom prst="rect">
            <a:avLst/>
          </a:prstGeom>
          <a:noFill/>
          <a:extLst>
            <a:ext uri="{909E8E84-426E-40DD-AFC4-6F175D3DCCD1}">
              <a14:hiddenFill xmlns:a14="http://schemas.microsoft.com/office/drawing/2010/main">
                <a:solidFill>
                  <a:srgbClr val="FFFFFF"/>
                </a:solidFill>
              </a14:hiddenFill>
            </a:ext>
          </a:extLst>
        </p:spPr>
      </p:pic>
      <p:sp>
        <p:nvSpPr>
          <p:cNvPr id="7" name="Cross 6">
            <a:extLst>
              <a:ext uri="{FF2B5EF4-FFF2-40B4-BE49-F238E27FC236}">
                <a16:creationId xmlns:a16="http://schemas.microsoft.com/office/drawing/2014/main" id="{1E509CC8-6194-3A2F-848E-EC08D8514BE9}"/>
              </a:ext>
            </a:extLst>
          </p:cNvPr>
          <p:cNvSpPr/>
          <p:nvPr/>
        </p:nvSpPr>
        <p:spPr>
          <a:xfrm>
            <a:off x="6608130" y="1534396"/>
            <a:ext cx="341971" cy="341971"/>
          </a:xfrm>
          <a:prstGeom prst="plus">
            <a:avLst/>
          </a:prstGeom>
          <a:solidFill>
            <a:srgbClr val="FF0000"/>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aphicFrame>
        <p:nvGraphicFramePr>
          <p:cNvPr id="8" name="Diagram 7">
            <a:extLst>
              <a:ext uri="{FF2B5EF4-FFF2-40B4-BE49-F238E27FC236}">
                <a16:creationId xmlns:a16="http://schemas.microsoft.com/office/drawing/2014/main" id="{CB150A9C-A1BB-1037-1351-E5DC5FC0B603}"/>
              </a:ext>
            </a:extLst>
          </p:cNvPr>
          <p:cNvGraphicFramePr/>
          <p:nvPr>
            <p:extLst>
              <p:ext uri="{D42A27DB-BD31-4B8C-83A1-F6EECF244321}">
                <p14:modId xmlns:p14="http://schemas.microsoft.com/office/powerpoint/2010/main" val="3438640798"/>
              </p:ext>
            </p:extLst>
          </p:nvPr>
        </p:nvGraphicFramePr>
        <p:xfrm>
          <a:off x="3163283" y="1103748"/>
          <a:ext cx="1376193" cy="11648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Cross 8">
            <a:extLst>
              <a:ext uri="{FF2B5EF4-FFF2-40B4-BE49-F238E27FC236}">
                <a16:creationId xmlns:a16="http://schemas.microsoft.com/office/drawing/2014/main" id="{F41CBCE9-99A8-F656-B20B-BE71DCDE6FE1}"/>
              </a:ext>
            </a:extLst>
          </p:cNvPr>
          <p:cNvSpPr/>
          <p:nvPr/>
        </p:nvSpPr>
        <p:spPr>
          <a:xfrm>
            <a:off x="4687531" y="1534396"/>
            <a:ext cx="341971" cy="341971"/>
          </a:xfrm>
          <a:prstGeom prst="plus">
            <a:avLst/>
          </a:prstGeom>
          <a:solidFill>
            <a:srgbClr val="FF0000"/>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500"/>
                                        <p:tgtEl>
                                          <p:spTgt spid="1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8">
                                            <p:txEl>
                                              <p:pRg st="1" end="1"/>
                                            </p:txEl>
                                          </p:spTgt>
                                        </p:tgtEl>
                                        <p:attrNameLst>
                                          <p:attrName>style.visibility</p:attrName>
                                        </p:attrNameLst>
                                      </p:cBhvr>
                                      <p:to>
                                        <p:strVal val="visible"/>
                                      </p:to>
                                    </p:set>
                                    <p:animEffect transition="in" filter="fade">
                                      <p:cBhvr>
                                        <p:cTn id="10" dur="500"/>
                                        <p:tgtEl>
                                          <p:spTgt spid="11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xEl>
                                              <p:pRg st="2" end="2"/>
                                            </p:txEl>
                                          </p:spTgt>
                                        </p:tgtEl>
                                        <p:attrNameLst>
                                          <p:attrName>style.visibility</p:attrName>
                                        </p:attrNameLst>
                                      </p:cBhvr>
                                      <p:to>
                                        <p:strVal val="visible"/>
                                      </p:to>
                                    </p:set>
                                    <p:animEffect transition="in" filter="fade">
                                      <p:cBhvr>
                                        <p:cTn id="13" dur="500"/>
                                        <p:tgtEl>
                                          <p:spTgt spid="11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xEl>
                                              <p:pRg st="3" end="3"/>
                                            </p:txEl>
                                          </p:spTgt>
                                        </p:tgtEl>
                                        <p:attrNameLst>
                                          <p:attrName>style.visibility</p:attrName>
                                        </p:attrNameLst>
                                      </p:cBhvr>
                                      <p:to>
                                        <p:strVal val="visible"/>
                                      </p:to>
                                    </p:set>
                                    <p:animEffect transition="in" filter="fade">
                                      <p:cBhvr>
                                        <p:cTn id="16" dur="500"/>
                                        <p:tgtEl>
                                          <p:spTgt spid="11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8">
                                            <p:txEl>
                                              <p:pRg st="4" end="4"/>
                                            </p:txEl>
                                          </p:spTgt>
                                        </p:tgtEl>
                                        <p:attrNameLst>
                                          <p:attrName>style.visibility</p:attrName>
                                        </p:attrNameLst>
                                      </p:cBhvr>
                                      <p:to>
                                        <p:strVal val="visible"/>
                                      </p:to>
                                    </p:set>
                                    <p:animEffect transition="in" filter="fade">
                                      <p:cBhvr>
                                        <p:cTn id="36" dur="500"/>
                                        <p:tgtEl>
                                          <p:spTgt spid="118">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8">
                                            <p:txEl>
                                              <p:pRg st="6" end="6"/>
                                            </p:txEl>
                                          </p:spTgt>
                                        </p:tgtEl>
                                        <p:attrNameLst>
                                          <p:attrName>style.visibility</p:attrName>
                                        </p:attrNameLst>
                                      </p:cBhvr>
                                      <p:to>
                                        <p:strVal val="visible"/>
                                      </p:to>
                                    </p:set>
                                    <p:animEffect transition="in" filter="fade">
                                      <p:cBhvr>
                                        <p:cTn id="39" dur="500"/>
                                        <p:tgtEl>
                                          <p:spTgt spid="118">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8">
                                            <p:txEl>
                                              <p:pRg st="7" end="7"/>
                                            </p:txEl>
                                          </p:spTgt>
                                        </p:tgtEl>
                                        <p:attrNameLst>
                                          <p:attrName>style.visibility</p:attrName>
                                        </p:attrNameLst>
                                      </p:cBhvr>
                                      <p:to>
                                        <p:strVal val="visible"/>
                                      </p:to>
                                    </p:set>
                                    <p:animEffect transition="in" filter="fade">
                                      <p:cBhvr>
                                        <p:cTn id="42" dur="500"/>
                                        <p:tgtEl>
                                          <p:spTgt spid="1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8">
                                            <p:txEl>
                                              <p:pRg st="8" end="8"/>
                                            </p:txEl>
                                          </p:spTgt>
                                        </p:tgtEl>
                                        <p:attrNameLst>
                                          <p:attrName>style.visibility</p:attrName>
                                        </p:attrNameLst>
                                      </p:cBhvr>
                                      <p:to>
                                        <p:strVal val="visible"/>
                                      </p:to>
                                    </p:set>
                                    <p:animEffect transition="in" filter="fade">
                                      <p:cBhvr>
                                        <p:cTn id="47" dur="500"/>
                                        <p:tgtEl>
                                          <p:spTgt spid="118">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18">
                                            <p:txEl>
                                              <p:pRg st="9" end="9"/>
                                            </p:txEl>
                                          </p:spTgt>
                                        </p:tgtEl>
                                        <p:attrNameLst>
                                          <p:attrName>style.visibility</p:attrName>
                                        </p:attrNameLst>
                                      </p:cBhvr>
                                      <p:to>
                                        <p:strVal val="visible"/>
                                      </p:to>
                                    </p:set>
                                    <p:animEffect transition="in" filter="fade">
                                      <p:cBhvr>
                                        <p:cTn id="50" dur="500"/>
                                        <p:tgtEl>
                                          <p:spTgt spid="118">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8">
                                            <p:txEl>
                                              <p:pRg st="10" end="10"/>
                                            </p:txEl>
                                          </p:spTgt>
                                        </p:tgtEl>
                                        <p:attrNameLst>
                                          <p:attrName>style.visibility</p:attrName>
                                        </p:attrNameLst>
                                      </p:cBhvr>
                                      <p:to>
                                        <p:strVal val="visible"/>
                                      </p:to>
                                    </p:set>
                                    <p:animEffect transition="in" filter="fade">
                                      <p:cBhvr>
                                        <p:cTn id="55" dur="500"/>
                                        <p:tgtEl>
                                          <p:spTgt spid="118">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8">
                                            <p:txEl>
                                              <p:pRg st="11" end="11"/>
                                            </p:txEl>
                                          </p:spTgt>
                                        </p:tgtEl>
                                        <p:attrNameLst>
                                          <p:attrName>style.visibility</p:attrName>
                                        </p:attrNameLst>
                                      </p:cBhvr>
                                      <p:to>
                                        <p:strVal val="visible"/>
                                      </p:to>
                                    </p:set>
                                    <p:animEffect transition="in" filter="fade">
                                      <p:cBhvr>
                                        <p:cTn id="58" dur="500"/>
                                        <p:tgtEl>
                                          <p:spTgt spid="118">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8">
                                            <p:txEl>
                                              <p:pRg st="12" end="12"/>
                                            </p:txEl>
                                          </p:spTgt>
                                        </p:tgtEl>
                                        <p:attrNameLst>
                                          <p:attrName>style.visibility</p:attrName>
                                        </p:attrNameLst>
                                      </p:cBhvr>
                                      <p:to>
                                        <p:strVal val="visible"/>
                                      </p:to>
                                    </p:set>
                                    <p:animEffect transition="in" filter="fade">
                                      <p:cBhvr>
                                        <p:cTn id="63" dur="500"/>
                                        <p:tgtEl>
                                          <p:spTgt spid="118">
                                            <p:txEl>
                                              <p:pRg st="12" end="1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18">
                                            <p:txEl>
                                              <p:pRg st="13" end="13"/>
                                            </p:txEl>
                                          </p:spTgt>
                                        </p:tgtEl>
                                        <p:attrNameLst>
                                          <p:attrName>style.visibility</p:attrName>
                                        </p:attrNameLst>
                                      </p:cBhvr>
                                      <p:to>
                                        <p:strVal val="visible"/>
                                      </p:to>
                                    </p:set>
                                    <p:animEffect transition="in" filter="fade">
                                      <p:cBhvr>
                                        <p:cTn id="66" dur="500"/>
                                        <p:tgtEl>
                                          <p:spTgt spid="118">
                                            <p:txEl>
                                              <p:pRg st="13" end="1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8">
                                            <p:txEl>
                                              <p:pRg st="14" end="14"/>
                                            </p:txEl>
                                          </p:spTgt>
                                        </p:tgtEl>
                                        <p:attrNameLst>
                                          <p:attrName>style.visibility</p:attrName>
                                        </p:attrNameLst>
                                      </p:cBhvr>
                                      <p:to>
                                        <p:strVal val="visible"/>
                                      </p:to>
                                    </p:set>
                                    <p:animEffect transition="in" filter="fade">
                                      <p:cBhvr>
                                        <p:cTn id="71" dur="500"/>
                                        <p:tgtEl>
                                          <p:spTgt spid="118">
                                            <p:txEl>
                                              <p:pRg st="14" end="1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18">
                                            <p:txEl>
                                              <p:pRg st="15" end="15"/>
                                            </p:txEl>
                                          </p:spTgt>
                                        </p:tgtEl>
                                        <p:attrNameLst>
                                          <p:attrName>style.visibility</p:attrName>
                                        </p:attrNameLst>
                                      </p:cBhvr>
                                      <p:to>
                                        <p:strVal val="visible"/>
                                      </p:to>
                                    </p:set>
                                    <p:animEffect transition="in" filter="fade">
                                      <p:cBhvr>
                                        <p:cTn id="74" dur="500"/>
                                        <p:tgtEl>
                                          <p:spTgt spid="11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Graphic spid="8" grpId="0">
        <p:bldAsOne/>
      </p:bldGraphic>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188685" y="174171"/>
            <a:ext cx="8795657" cy="84355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 sz="4000" u="sng" dirty="0">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ADVANTAGE OVER EXISTING SYSTEM</a:t>
            </a:r>
            <a:endParaRPr sz="4000" dirty="0"/>
          </a:p>
        </p:txBody>
      </p:sp>
      <p:sp>
        <p:nvSpPr>
          <p:cNvPr id="124" name="Google Shape;124;p22"/>
          <p:cNvSpPr txBox="1">
            <a:spLocks noGrp="1"/>
          </p:cNvSpPr>
          <p:nvPr>
            <p:ph type="body" idx="1"/>
          </p:nvPr>
        </p:nvSpPr>
        <p:spPr>
          <a:xfrm>
            <a:off x="311700" y="1152475"/>
            <a:ext cx="8520600" cy="3816854"/>
          </a:xfrm>
          <a:prstGeom prst="rect">
            <a:avLst/>
          </a:prstGeom>
        </p:spPr>
        <p:txBody>
          <a:bodyPr spcFirstLastPara="1" wrap="square" lIns="91425" tIns="91425" rIns="91425" bIns="91425" anchor="t" anchorCtr="0">
            <a:normAutofit fontScale="92500" lnSpcReduction="20000"/>
          </a:bodyPr>
          <a:lstStyle/>
          <a:p>
            <a:pPr marL="342900">
              <a:buFont typeface="Wingdings"/>
              <a:buChar char="q"/>
            </a:pPr>
            <a:r>
              <a:rPr lang="en-US" dirty="0">
                <a:solidFill>
                  <a:schemeClr val="lt1"/>
                </a:solidFill>
                <a:effectLst>
                  <a:outerShdw blurRad="38100" dist="38100" dir="2700000" algn="tl">
                    <a:srgbClr val="000000">
                      <a:alpha val="43137"/>
                    </a:srgbClr>
                  </a:outerShdw>
                </a:effectLst>
              </a:rPr>
              <a:t>It can be easily accessed by anyone unlike the expensive</a:t>
            </a:r>
          </a:p>
          <a:p>
            <a:pPr marL="0" indent="0">
              <a:buNone/>
            </a:pPr>
            <a:r>
              <a:rPr lang="en-US" dirty="0">
                <a:solidFill>
                  <a:schemeClr val="lt1"/>
                </a:solidFill>
                <a:effectLst>
                  <a:outerShdw blurRad="38100" dist="38100" dir="2700000" algn="tl">
                    <a:srgbClr val="000000">
                      <a:alpha val="43137"/>
                    </a:srgbClr>
                  </a:outerShdw>
                </a:effectLst>
              </a:rPr>
              <a:t>     services provided by the existing system.</a:t>
            </a:r>
          </a:p>
          <a:p>
            <a:pPr marL="342900">
              <a:buFont typeface="Wingdings"/>
              <a:buChar char="q"/>
            </a:pPr>
            <a:endParaRPr lang="en-US" dirty="0">
              <a:solidFill>
                <a:schemeClr val="lt1"/>
              </a:solidFill>
              <a:effectLst>
                <a:outerShdw blurRad="38100" dist="38100" dir="2700000" algn="tl">
                  <a:srgbClr val="000000">
                    <a:alpha val="43137"/>
                  </a:srgbClr>
                </a:outerShdw>
              </a:effectLst>
            </a:endParaRPr>
          </a:p>
          <a:p>
            <a:pPr marL="342900">
              <a:buFont typeface="Wingdings"/>
              <a:buChar char="q"/>
            </a:pPr>
            <a:r>
              <a:rPr lang="en-US" dirty="0">
                <a:solidFill>
                  <a:schemeClr val="lt1"/>
                </a:solidFill>
                <a:effectLst>
                  <a:outerShdw blurRad="38100" dist="38100" dir="2700000" algn="tl">
                    <a:srgbClr val="000000">
                      <a:alpha val="43137"/>
                    </a:srgbClr>
                  </a:outerShdw>
                </a:effectLst>
              </a:rPr>
              <a:t>It is more accurate and precise since it makes use of</a:t>
            </a:r>
          </a:p>
          <a:p>
            <a:pPr marL="0" indent="0">
              <a:buNone/>
            </a:pPr>
            <a:r>
              <a:rPr lang="en-US" dirty="0">
                <a:solidFill>
                  <a:schemeClr val="lt1"/>
                </a:solidFill>
                <a:effectLst>
                  <a:outerShdw blurRad="38100" dist="38100" dir="2700000" algn="tl">
                    <a:srgbClr val="000000">
                      <a:alpha val="43137"/>
                    </a:srgbClr>
                  </a:outerShdw>
                </a:effectLst>
              </a:rPr>
              <a:t>   computer logic i.e. facts and figures unlike the biases of</a:t>
            </a:r>
          </a:p>
          <a:p>
            <a:pPr marL="0" indent="0">
              <a:buNone/>
            </a:pPr>
            <a:r>
              <a:rPr lang="en-US" dirty="0">
                <a:solidFill>
                  <a:schemeClr val="lt1"/>
                </a:solidFill>
                <a:effectLst>
                  <a:outerShdw blurRad="38100" dist="38100" dir="2700000" algn="tl">
                    <a:srgbClr val="000000">
                      <a:alpha val="43137"/>
                    </a:srgbClr>
                  </a:outerShdw>
                </a:effectLst>
              </a:rPr>
              <a:t>   human ears.</a:t>
            </a:r>
          </a:p>
          <a:p>
            <a:pPr marL="342900">
              <a:buFont typeface="Wingdings"/>
              <a:buChar char="q"/>
            </a:pPr>
            <a:endParaRPr lang="en-US" dirty="0">
              <a:solidFill>
                <a:schemeClr val="lt1"/>
              </a:solidFill>
              <a:effectLst>
                <a:outerShdw blurRad="38100" dist="38100" dir="2700000" algn="tl">
                  <a:srgbClr val="000000">
                    <a:alpha val="43137"/>
                  </a:srgbClr>
                </a:outerShdw>
              </a:effectLst>
            </a:endParaRPr>
          </a:p>
          <a:p>
            <a:pPr marL="342900">
              <a:buFont typeface="Wingdings"/>
              <a:buChar char="q"/>
            </a:pPr>
            <a:r>
              <a:rPr lang="en-US" dirty="0">
                <a:solidFill>
                  <a:schemeClr val="lt1"/>
                </a:solidFill>
                <a:effectLst>
                  <a:outerShdw blurRad="38100" dist="38100" dir="2700000" algn="tl">
                    <a:srgbClr val="000000">
                      <a:alpha val="43137"/>
                    </a:srgbClr>
                  </a:outerShdw>
                </a:effectLst>
              </a:rPr>
              <a:t>It can be easily accessed, understood and utilized by </a:t>
            </a:r>
          </a:p>
          <a:p>
            <a:pPr marL="0" indent="0">
              <a:buNone/>
            </a:pPr>
            <a:r>
              <a:rPr lang="en-US" dirty="0">
                <a:solidFill>
                  <a:schemeClr val="lt1"/>
                </a:solidFill>
                <a:effectLst>
                  <a:outerShdw blurRad="38100" dist="38100" dir="2700000" algn="tl">
                    <a:srgbClr val="000000">
                      <a:alpha val="43137"/>
                    </a:srgbClr>
                  </a:outerShdw>
                </a:effectLst>
              </a:rPr>
              <a:t>     any non-programmer and hence it is user-friendly.</a:t>
            </a:r>
          </a:p>
          <a:p>
            <a:pPr marL="342900">
              <a:buFont typeface="Wingdings"/>
              <a:buChar char="q"/>
            </a:pPr>
            <a:endParaRPr lang="en-US" dirty="0">
              <a:solidFill>
                <a:schemeClr val="lt1"/>
              </a:solidFill>
              <a:effectLst>
                <a:outerShdw blurRad="38100" dist="38100" dir="2700000" algn="tl">
                  <a:srgbClr val="000000">
                    <a:alpha val="43137"/>
                  </a:srgbClr>
                </a:outerShdw>
              </a:effectLst>
            </a:endParaRPr>
          </a:p>
          <a:p>
            <a:pPr marL="342900">
              <a:buFont typeface="Wingdings"/>
              <a:buChar char="q"/>
            </a:pPr>
            <a:r>
              <a:rPr lang="en-US" dirty="0">
                <a:solidFill>
                  <a:schemeClr val="lt1"/>
                </a:solidFill>
                <a:effectLst>
                  <a:outerShdw blurRad="38100" dist="38100" dir="2700000" algn="tl">
                    <a:srgbClr val="000000">
                      <a:alpha val="43137"/>
                    </a:srgbClr>
                  </a:outerShdw>
                </a:effectLst>
              </a:rPr>
              <a:t>It is free and fun to use for singers of any age as it is</a:t>
            </a:r>
          </a:p>
          <a:p>
            <a:pPr marL="0" indent="0">
              <a:buNone/>
            </a:pPr>
            <a:r>
              <a:rPr lang="en-US" dirty="0">
                <a:solidFill>
                  <a:schemeClr val="lt1"/>
                </a:solidFill>
                <a:effectLst>
                  <a:outerShdw blurRad="38100" dist="38100" dir="2700000" algn="tl">
                    <a:srgbClr val="000000">
                      <a:alpha val="43137"/>
                    </a:srgbClr>
                  </a:outerShdw>
                </a:effectLst>
              </a:rPr>
              <a:t> something new and unique.</a:t>
            </a:r>
          </a:p>
          <a:p>
            <a:pPr marL="342900">
              <a:buFont typeface="Wingdings"/>
              <a:buChar char="q"/>
            </a:pPr>
            <a:endParaRPr lang="en-US" dirty="0">
              <a:solidFill>
                <a:schemeClr val="lt1"/>
              </a:solidFill>
              <a:effectLst>
                <a:outerShdw blurRad="38100" dist="38100" dir="2700000" algn="tl">
                  <a:srgbClr val="000000">
                    <a:alpha val="43137"/>
                  </a:srgbClr>
                </a:outerShdw>
              </a:effectLst>
            </a:endParaRPr>
          </a:p>
          <a:p>
            <a:pPr marL="342900">
              <a:buFont typeface="Wingdings"/>
              <a:buChar char="q"/>
            </a:pPr>
            <a:r>
              <a:rPr lang="en-US" dirty="0">
                <a:solidFill>
                  <a:schemeClr val="lt1"/>
                </a:solidFill>
                <a:effectLst>
                  <a:outerShdw blurRad="38100" dist="38100" dir="2700000" algn="tl">
                    <a:srgbClr val="000000">
                      <a:alpha val="43137"/>
                    </a:srgbClr>
                  </a:outerShdw>
                </a:effectLst>
              </a:rPr>
              <a:t>If used properly it can help singers grow exponentially over time.</a:t>
            </a:r>
          </a:p>
          <a:p>
            <a:pPr marL="342900">
              <a:buFont typeface="Wingdings"/>
              <a:buChar char="q"/>
            </a:pPr>
            <a:endParaRPr lang="en-US" sz="2000" dirty="0">
              <a:solidFill>
                <a:schemeClr val="lt1"/>
              </a:solidFill>
              <a:effectLst>
                <a:outerShdw blurRad="38100" dist="38100" dir="2700000" algn="tl">
                  <a:srgbClr val="000000">
                    <a:alpha val="43137"/>
                  </a:srgbClr>
                </a:outerShdw>
              </a:effectLst>
            </a:endParaRPr>
          </a:p>
          <a:p>
            <a:pPr marL="342900">
              <a:buFont typeface="Wingdings"/>
              <a:buChar char="q"/>
            </a:pPr>
            <a:endParaRPr lang="en-US" sz="2000" dirty="0">
              <a:solidFill>
                <a:schemeClr val="lt1"/>
              </a:solidFill>
              <a:effectLst>
                <a:outerShdw blurRad="38100" dist="38100" dir="2700000" algn="tl">
                  <a:srgbClr val="000000">
                    <a:alpha val="43137"/>
                  </a:srgbClr>
                </a:outerShdw>
              </a:effectLst>
            </a:endParaRPr>
          </a:p>
          <a:p>
            <a:pPr marL="342900">
              <a:buFont typeface="Wingdings"/>
              <a:buChar char="q"/>
            </a:pPr>
            <a:endParaRPr lang="en-US" sz="2000" dirty="0">
              <a:solidFill>
                <a:schemeClr val="lt1"/>
              </a:solidFill>
            </a:endParaRPr>
          </a:p>
        </p:txBody>
      </p:sp>
      <p:pic>
        <p:nvPicPr>
          <p:cNvPr id="3" name="Picture 2">
            <a:extLst>
              <a:ext uri="{FF2B5EF4-FFF2-40B4-BE49-F238E27FC236}">
                <a16:creationId xmlns:a16="http://schemas.microsoft.com/office/drawing/2014/main" id="{FFEE8AF7-4CCB-F837-5A72-0D1FD822E238}"/>
              </a:ext>
            </a:extLst>
          </p:cNvPr>
          <p:cNvPicPr>
            <a:picLocks noChangeAspect="1"/>
          </p:cNvPicPr>
          <p:nvPr/>
        </p:nvPicPr>
        <p:blipFill>
          <a:blip r:embed="rId3"/>
          <a:stretch>
            <a:fillRect/>
          </a:stretch>
        </p:blipFill>
        <p:spPr>
          <a:xfrm>
            <a:off x="6121713" y="1487714"/>
            <a:ext cx="2782800" cy="28882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Effect transition="in" filter="fade">
                                      <p:cBhvr>
                                        <p:cTn id="7" dur="500"/>
                                        <p:tgtEl>
                                          <p:spTgt spid="1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4">
                                            <p:txEl>
                                              <p:pRg st="1" end="1"/>
                                            </p:txEl>
                                          </p:spTgt>
                                        </p:tgtEl>
                                        <p:attrNameLst>
                                          <p:attrName>style.visibility</p:attrName>
                                        </p:attrNameLst>
                                      </p:cBhvr>
                                      <p:to>
                                        <p:strVal val="visible"/>
                                      </p:to>
                                    </p:set>
                                    <p:animEffect transition="in" filter="fade">
                                      <p:cBhvr>
                                        <p:cTn id="10" dur="500"/>
                                        <p:tgtEl>
                                          <p:spTgt spid="12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4">
                                            <p:txEl>
                                              <p:pRg st="3" end="3"/>
                                            </p:txEl>
                                          </p:spTgt>
                                        </p:tgtEl>
                                        <p:attrNameLst>
                                          <p:attrName>style.visibility</p:attrName>
                                        </p:attrNameLst>
                                      </p:cBhvr>
                                      <p:to>
                                        <p:strVal val="visible"/>
                                      </p:to>
                                    </p:set>
                                    <p:animEffect transition="in" filter="fade">
                                      <p:cBhvr>
                                        <p:cTn id="15" dur="500"/>
                                        <p:tgtEl>
                                          <p:spTgt spid="12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xEl>
                                              <p:pRg st="4" end="4"/>
                                            </p:txEl>
                                          </p:spTgt>
                                        </p:tgtEl>
                                        <p:attrNameLst>
                                          <p:attrName>style.visibility</p:attrName>
                                        </p:attrNameLst>
                                      </p:cBhvr>
                                      <p:to>
                                        <p:strVal val="visible"/>
                                      </p:to>
                                    </p:set>
                                    <p:animEffect transition="in" filter="fade">
                                      <p:cBhvr>
                                        <p:cTn id="18" dur="500"/>
                                        <p:tgtEl>
                                          <p:spTgt spid="12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xEl>
                                              <p:pRg st="5" end="5"/>
                                            </p:txEl>
                                          </p:spTgt>
                                        </p:tgtEl>
                                        <p:attrNameLst>
                                          <p:attrName>style.visibility</p:attrName>
                                        </p:attrNameLst>
                                      </p:cBhvr>
                                      <p:to>
                                        <p:strVal val="visible"/>
                                      </p:to>
                                    </p:set>
                                    <p:animEffect transition="in" filter="fade">
                                      <p:cBhvr>
                                        <p:cTn id="21" dur="500"/>
                                        <p:tgtEl>
                                          <p:spTgt spid="12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4">
                                            <p:txEl>
                                              <p:pRg st="7" end="7"/>
                                            </p:txEl>
                                          </p:spTgt>
                                        </p:tgtEl>
                                        <p:attrNameLst>
                                          <p:attrName>style.visibility</p:attrName>
                                        </p:attrNameLst>
                                      </p:cBhvr>
                                      <p:to>
                                        <p:strVal val="visible"/>
                                      </p:to>
                                    </p:set>
                                    <p:animEffect transition="in" filter="fade">
                                      <p:cBhvr>
                                        <p:cTn id="26" dur="500"/>
                                        <p:tgtEl>
                                          <p:spTgt spid="12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4">
                                            <p:txEl>
                                              <p:pRg st="8" end="8"/>
                                            </p:txEl>
                                          </p:spTgt>
                                        </p:tgtEl>
                                        <p:attrNameLst>
                                          <p:attrName>style.visibility</p:attrName>
                                        </p:attrNameLst>
                                      </p:cBhvr>
                                      <p:to>
                                        <p:strVal val="visible"/>
                                      </p:to>
                                    </p:set>
                                    <p:animEffect transition="in" filter="fade">
                                      <p:cBhvr>
                                        <p:cTn id="29" dur="500"/>
                                        <p:tgtEl>
                                          <p:spTgt spid="12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xEl>
                                              <p:pRg st="10" end="10"/>
                                            </p:txEl>
                                          </p:spTgt>
                                        </p:tgtEl>
                                        <p:attrNameLst>
                                          <p:attrName>style.visibility</p:attrName>
                                        </p:attrNameLst>
                                      </p:cBhvr>
                                      <p:to>
                                        <p:strVal val="visible"/>
                                      </p:to>
                                    </p:set>
                                    <p:animEffect transition="in" filter="fade">
                                      <p:cBhvr>
                                        <p:cTn id="37" dur="500"/>
                                        <p:tgtEl>
                                          <p:spTgt spid="12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24">
                                            <p:txEl>
                                              <p:pRg st="11" end="11"/>
                                            </p:txEl>
                                          </p:spTgt>
                                        </p:tgtEl>
                                        <p:attrNameLst>
                                          <p:attrName>style.visibility</p:attrName>
                                        </p:attrNameLst>
                                      </p:cBhvr>
                                      <p:to>
                                        <p:strVal val="visible"/>
                                      </p:to>
                                    </p:set>
                                    <p:animEffect transition="in" filter="fade">
                                      <p:cBhvr>
                                        <p:cTn id="40" dur="500"/>
                                        <p:tgtEl>
                                          <p:spTgt spid="124">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4">
                                            <p:txEl>
                                              <p:pRg st="13" end="13"/>
                                            </p:txEl>
                                          </p:spTgt>
                                        </p:tgtEl>
                                        <p:attrNameLst>
                                          <p:attrName>style.visibility</p:attrName>
                                        </p:attrNameLst>
                                      </p:cBhvr>
                                      <p:to>
                                        <p:strVal val="visible"/>
                                      </p:to>
                                    </p:set>
                                    <p:animEffect transition="in" filter="fade">
                                      <p:cBhvr>
                                        <p:cTn id="45" dur="500"/>
                                        <p:tgtEl>
                                          <p:spTgt spid="12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65762"/>
            <a:ext cx="8520600" cy="910013"/>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rmAutofit/>
          </a:bodyPr>
          <a:lstStyle/>
          <a:p>
            <a:pPr marL="0" lvl="0" indent="0" algn="ctr" rtl="0">
              <a:spcBef>
                <a:spcPts val="0"/>
              </a:spcBef>
              <a:spcAft>
                <a:spcPts val="0"/>
              </a:spcAft>
              <a:buNone/>
            </a:pPr>
            <a:r>
              <a:rPr lang="en" sz="4000" u="sng">
                <a:ln w="9525">
                  <a:solidFill>
                    <a:schemeClr val="bg1"/>
                  </a:solidFill>
                  <a:prstDash val="solid"/>
                </a:ln>
                <a:solidFill>
                  <a:schemeClr val="tx1"/>
                </a:solidFill>
                <a:effectLst>
                  <a:outerShdw blurRad="50800" dist="38100" dir="5400000" algn="t" rotWithShape="0">
                    <a:prstClr val="black">
                      <a:alpha val="40000"/>
                    </a:prstClr>
                  </a:outerShdw>
                </a:effectLst>
                <a:latin typeface="Barlow Light" panose="00000400000000000000" pitchFamily="2" charset="0"/>
              </a:rPr>
              <a:t>PROJECT CONSTRAINTS</a:t>
            </a:r>
            <a:endParaRPr sz="4000"/>
          </a:p>
        </p:txBody>
      </p:sp>
      <p:graphicFrame>
        <p:nvGraphicFramePr>
          <p:cNvPr id="131" name="Google Shape;131;p23"/>
          <p:cNvGraphicFramePr/>
          <p:nvPr>
            <p:extLst>
              <p:ext uri="{D42A27DB-BD31-4B8C-83A1-F6EECF244321}">
                <p14:modId xmlns:p14="http://schemas.microsoft.com/office/powerpoint/2010/main" val="4102679443"/>
              </p:ext>
            </p:extLst>
          </p:nvPr>
        </p:nvGraphicFramePr>
        <p:xfrm>
          <a:off x="311700" y="1207565"/>
          <a:ext cx="8520600" cy="3676491"/>
        </p:xfrm>
        <a:graphic>
          <a:graphicData uri="http://schemas.openxmlformats.org/drawingml/2006/table">
            <a:tbl>
              <a:tblPr>
                <a:tableStyleId>{5940675A-B579-460E-94D1-54222C63F5DA}</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97037">
                <a:tc>
                  <a:txBody>
                    <a:bodyPr/>
                    <a:lstStyle/>
                    <a:p>
                      <a:pPr marL="0" lvl="0" indent="0" algn="ctr" rtl="0">
                        <a:spcBef>
                          <a:spcPts val="0"/>
                        </a:spcBef>
                        <a:spcAft>
                          <a:spcPts val="0"/>
                        </a:spcAft>
                        <a:buNone/>
                      </a:pPr>
                      <a:r>
                        <a:rPr lang="en" sz="3200" b="1" u="sng" dirty="0">
                          <a:solidFill>
                            <a:srgbClr val="FF3300"/>
                          </a:solidFill>
                          <a:effectLst>
                            <a:outerShdw blurRad="38100" dist="38100" dir="2700000" algn="tl">
                              <a:srgbClr val="000000">
                                <a:alpha val="43137"/>
                              </a:srgbClr>
                            </a:outerShdw>
                          </a:effectLst>
                        </a:rPr>
                        <a:t>Show Stoppers</a:t>
                      </a:r>
                      <a:endParaRPr sz="3200" b="1" i="1" u="sng" dirty="0">
                        <a:solidFill>
                          <a:srgbClr val="FF3300"/>
                        </a:solidFill>
                        <a:effectLst>
                          <a:outerShdw blurRad="38100" dist="38100" dir="2700000" algn="tl">
                            <a:srgbClr val="000000">
                              <a:alpha val="43137"/>
                            </a:srgbClr>
                          </a:outerShdw>
                        </a:effectLst>
                      </a:endParaRPr>
                    </a:p>
                  </a:txBody>
                  <a:tcPr marL="91425" marR="91425" marT="91425" marB="91425"/>
                </a:tc>
                <a:tc>
                  <a:txBody>
                    <a:bodyPr/>
                    <a:lstStyle/>
                    <a:p>
                      <a:pPr marL="0" lvl="0" indent="0" algn="ctr" rtl="0">
                        <a:spcBef>
                          <a:spcPts val="0"/>
                        </a:spcBef>
                        <a:spcAft>
                          <a:spcPts val="0"/>
                        </a:spcAft>
                        <a:buNone/>
                      </a:pPr>
                      <a:r>
                        <a:rPr lang="en" sz="3200" b="1" u="sng" dirty="0">
                          <a:solidFill>
                            <a:srgbClr val="FFC000"/>
                          </a:solidFill>
                          <a:effectLst>
                            <a:outerShdw blurRad="38100" dist="38100" dir="2700000" algn="tl">
                              <a:srgbClr val="000000">
                                <a:alpha val="43137"/>
                              </a:srgbClr>
                            </a:outerShdw>
                          </a:effectLst>
                        </a:rPr>
                        <a:t>Dependencies</a:t>
                      </a:r>
                      <a:endParaRPr sz="3200" b="1" i="1" u="sng" dirty="0">
                        <a:solidFill>
                          <a:srgbClr val="FFC000"/>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0"/>
                  </a:ext>
                </a:extLst>
              </a:tr>
              <a:tr h="1389727">
                <a:tc>
                  <a:txBody>
                    <a:bodyPr/>
                    <a:lstStyle/>
                    <a:p>
                      <a:pPr marL="285750" lvl="0" indent="-285750" algn="l" rtl="0">
                        <a:spcBef>
                          <a:spcPts val="0"/>
                        </a:spcBef>
                        <a:spcAft>
                          <a:spcPts val="0"/>
                        </a:spcAft>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Sometime progress generated may have errors</a:t>
                      </a:r>
                      <a:endParaRPr sz="2400" dirty="0">
                        <a:solidFill>
                          <a:schemeClr val="bg1"/>
                        </a:solidFill>
                        <a:effectLst>
                          <a:outerShdw blurRad="38100" dist="38100" dir="2700000" algn="tl">
                            <a:srgbClr val="000000">
                              <a:alpha val="43137"/>
                            </a:srgbClr>
                          </a:outerShdw>
                        </a:effectLst>
                      </a:endParaRPr>
                    </a:p>
                  </a:txBody>
                  <a:tcPr marL="91425" marR="91425" marT="91425" marB="91425"/>
                </a:tc>
                <a:tc>
                  <a:txBody>
                    <a:bodyPr/>
                    <a:lstStyle/>
                    <a:p>
                      <a:pPr marL="285750" lvl="0" indent="-285750" algn="l" rtl="0">
                        <a:spcBef>
                          <a:spcPts val="0"/>
                        </a:spcBef>
                        <a:spcAft>
                          <a:spcPts val="0"/>
                        </a:spcAft>
                        <a:buFont typeface="Arial" panose="020B0604020202020204" pitchFamily="34" charset="0"/>
                        <a:buChar char="•"/>
                      </a:pPr>
                      <a:r>
                        <a:rPr lang="en-IN" sz="2400" dirty="0">
                          <a:solidFill>
                            <a:schemeClr val="bg1"/>
                          </a:solidFill>
                          <a:effectLst>
                            <a:outerShdw blurRad="38100" dist="38100" dir="2700000" algn="tl">
                              <a:srgbClr val="000000">
                                <a:alpha val="43137"/>
                              </a:srgbClr>
                            </a:outerShdw>
                          </a:effectLst>
                        </a:rPr>
                        <a:t>While recording the surrounding environment should be noise free.</a:t>
                      </a:r>
                      <a:endParaRPr sz="2400" dirty="0">
                        <a:solidFill>
                          <a:schemeClr val="bg1"/>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1"/>
                  </a:ext>
                </a:extLst>
              </a:tr>
              <a:tr h="1389727">
                <a:tc>
                  <a:txBody>
                    <a:bodyPr/>
                    <a:lstStyle/>
                    <a:p>
                      <a:pPr marL="285750" lvl="0" indent="-285750" algn="l" rtl="0">
                        <a:spcBef>
                          <a:spcPts val="0"/>
                        </a:spcBef>
                        <a:spcAft>
                          <a:spcPts val="0"/>
                        </a:spcAft>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Technology used may become outdated . </a:t>
                      </a:r>
                      <a:endParaRPr sz="2400" dirty="0">
                        <a:solidFill>
                          <a:schemeClr val="bg1"/>
                        </a:solidFill>
                        <a:effectLst>
                          <a:outerShdw blurRad="38100" dist="38100" dir="2700000" algn="tl">
                            <a:srgbClr val="000000">
                              <a:alpha val="43137"/>
                            </a:srgbClr>
                          </a:outerShdw>
                        </a:effectLst>
                      </a:endParaRPr>
                    </a:p>
                  </a:txBody>
                  <a:tcPr marL="91425" marR="91425" marT="91425" marB="91425"/>
                </a:tc>
                <a:tc>
                  <a:txBody>
                    <a:bodyPr/>
                    <a:lstStyle/>
                    <a:p>
                      <a:pPr marL="285750" lvl="0" indent="-285750" algn="l" rtl="0">
                        <a:spcBef>
                          <a:spcPts val="0"/>
                        </a:spcBef>
                        <a:spcAft>
                          <a:spcPts val="0"/>
                        </a:spcAft>
                        <a:buFont typeface="Arial" panose="020B0604020202020204" pitchFamily="34" charset="0"/>
                        <a:buChar char="•"/>
                      </a:pPr>
                      <a:r>
                        <a:rPr lang="en-IN" sz="2400" dirty="0">
                          <a:solidFill>
                            <a:schemeClr val="bg1"/>
                          </a:solidFill>
                          <a:effectLst>
                            <a:outerShdw blurRad="38100" dist="38100" dir="2700000" algn="tl">
                              <a:srgbClr val="000000">
                                <a:alpha val="43137"/>
                              </a:srgbClr>
                            </a:outerShdw>
                          </a:effectLst>
                        </a:rPr>
                        <a:t>The audio should be in format .wav only.</a:t>
                      </a:r>
                      <a:endParaRPr sz="2400" dirty="0">
                        <a:solidFill>
                          <a:schemeClr val="bg1"/>
                        </a:solidFill>
                        <a:effectLst>
                          <a:outerShdw blurRad="38100" dist="38100" dir="2700000" algn="tl">
                            <a:srgbClr val="000000">
                              <a:alpha val="43137"/>
                            </a:srgbClr>
                          </a:outerShdw>
                        </a:effectLst>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TotalTime>
  <Words>1129</Words>
  <Application>Microsoft Office PowerPoint</Application>
  <PresentationFormat>On-screen Show (16:9)</PresentationFormat>
  <Paragraphs>132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Brush Script MT</vt:lpstr>
      <vt:lpstr>Arial</vt:lpstr>
      <vt:lpstr>Barlow Light</vt:lpstr>
      <vt:lpstr>Wingdings</vt:lpstr>
      <vt:lpstr>Roboto</vt:lpstr>
      <vt:lpstr>Simple Light</vt:lpstr>
      <vt:lpstr>PowerPoint Presentation</vt:lpstr>
      <vt:lpstr>TEAM  DETAILS</vt:lpstr>
      <vt:lpstr>DOMAIN SELECTED</vt:lpstr>
      <vt:lpstr>PROBLEM STATEMENT</vt:lpstr>
      <vt:lpstr>PROJECT DESCRIPTION </vt:lpstr>
      <vt:lpstr>              SOLUTION PROPOSED</vt:lpstr>
      <vt:lpstr>TECHNOLOGY USED</vt:lpstr>
      <vt:lpstr>ADVANTAGE OVER EXISTING SYSTEM</vt:lpstr>
      <vt:lpstr>PROJECT CONSTRAINTS</vt:lpstr>
      <vt:lpstr>Future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Vihaan Vijayvargiya</cp:lastModifiedBy>
  <cp:revision>23</cp:revision>
  <dcterms:modified xsi:type="dcterms:W3CDTF">2023-03-15T03:16:03Z</dcterms:modified>
</cp:coreProperties>
</file>